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56" r:id="rId2"/>
    <p:sldId id="257" r:id="rId3"/>
    <p:sldId id="261" r:id="rId4"/>
    <p:sldId id="262" r:id="rId5"/>
    <p:sldId id="258"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01"/>
    <p:restoredTop sz="86415"/>
  </p:normalViewPr>
  <p:slideViewPr>
    <p:cSldViewPr snapToGrid="0" showGuides="1">
      <p:cViewPr varScale="1">
        <p:scale>
          <a:sx n="66" d="100"/>
          <a:sy n="66" d="100"/>
        </p:scale>
        <p:origin x="224" y="9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B0CE1-7220-0947-BE87-8FF2F2CDB202}" type="datetimeFigureOut">
              <a:rPr lang="en-US" smtClean="0"/>
              <a:t>6/2/25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77EAB-A750-7D42-A2C3-FEDA82933108}" type="slidenum">
              <a:rPr lang="en-US" smtClean="0"/>
              <a:t>‹#›</a:t>
            </a:fld>
            <a:endParaRPr lang="en-US"/>
          </a:p>
        </p:txBody>
      </p:sp>
    </p:spTree>
    <p:extLst>
      <p:ext uri="{BB962C8B-B14F-4D97-AF65-F5344CB8AC3E}">
        <p14:creationId xmlns:p14="http://schemas.microsoft.com/office/powerpoint/2010/main" val="28488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77EAB-A750-7D42-A2C3-FEDA82933108}" type="slidenum">
              <a:rPr lang="en-US" smtClean="0"/>
              <a:t>1</a:t>
            </a:fld>
            <a:endParaRPr lang="en-US"/>
          </a:p>
        </p:txBody>
      </p:sp>
    </p:spTree>
    <p:extLst>
      <p:ext uri="{BB962C8B-B14F-4D97-AF65-F5344CB8AC3E}">
        <p14:creationId xmlns:p14="http://schemas.microsoft.com/office/powerpoint/2010/main" val="399114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77EAB-A750-7D42-A2C3-FEDA82933108}" type="slidenum">
              <a:rPr lang="en-US" smtClean="0"/>
              <a:t>2</a:t>
            </a:fld>
            <a:endParaRPr lang="en-US"/>
          </a:p>
        </p:txBody>
      </p:sp>
    </p:spTree>
    <p:extLst>
      <p:ext uri="{BB962C8B-B14F-4D97-AF65-F5344CB8AC3E}">
        <p14:creationId xmlns:p14="http://schemas.microsoft.com/office/powerpoint/2010/main" val="80322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77EAB-A750-7D42-A2C3-FEDA82933108}" type="slidenum">
              <a:rPr lang="en-US" smtClean="0"/>
              <a:t>5</a:t>
            </a:fld>
            <a:endParaRPr lang="en-US"/>
          </a:p>
        </p:txBody>
      </p:sp>
    </p:spTree>
    <p:extLst>
      <p:ext uri="{BB962C8B-B14F-4D97-AF65-F5344CB8AC3E}">
        <p14:creationId xmlns:p14="http://schemas.microsoft.com/office/powerpoint/2010/main" val="421265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77EAB-A750-7D42-A2C3-FEDA82933108}" type="slidenum">
              <a:rPr lang="en-US" smtClean="0"/>
              <a:t>6</a:t>
            </a:fld>
            <a:endParaRPr lang="en-US"/>
          </a:p>
        </p:txBody>
      </p:sp>
    </p:spTree>
    <p:extLst>
      <p:ext uri="{BB962C8B-B14F-4D97-AF65-F5344CB8AC3E}">
        <p14:creationId xmlns:p14="http://schemas.microsoft.com/office/powerpoint/2010/main" val="244760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77EAB-A750-7D42-A2C3-FEDA82933108}" type="slidenum">
              <a:rPr lang="en-US" smtClean="0"/>
              <a:t>7</a:t>
            </a:fld>
            <a:endParaRPr lang="en-US"/>
          </a:p>
        </p:txBody>
      </p:sp>
    </p:spTree>
    <p:extLst>
      <p:ext uri="{BB962C8B-B14F-4D97-AF65-F5344CB8AC3E}">
        <p14:creationId xmlns:p14="http://schemas.microsoft.com/office/powerpoint/2010/main" val="291877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MAS—5 Jun 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296563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MAS—5 Jun 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362957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MAS—5 Jun 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168873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MAS—5 Jun 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681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MAS—5 Jun 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275352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MAS—5 Jun 2025</a:t>
            </a:r>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208099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MAS—5 Jun 2025</a:t>
            </a:r>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2717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MAS—5 Jun 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207699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MAS—5 Jun 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3672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rot="5400000">
            <a:off x="9770481" y="2175856"/>
            <a:ext cx="1760912" cy="304802"/>
          </a:xfrm>
        </p:spPr>
        <p:txBody>
          <a:bodyPr/>
          <a:lstStyle/>
          <a:p>
            <a:r>
              <a:rPr lang="en-US" dirty="0"/>
              <a:t>MAS—5 Jun 2025</a:t>
            </a:r>
          </a:p>
        </p:txBody>
      </p:sp>
      <p:sp>
        <p:nvSpPr>
          <p:cNvPr id="5" name="Footer Placeholder 4"/>
          <p:cNvSpPr>
            <a:spLocks noGrp="1"/>
          </p:cNvSpPr>
          <p:nvPr>
            <p:ph type="ftr" sz="quarter" idx="11"/>
          </p:nvPr>
        </p:nvSpPr>
        <p:spPr>
          <a:xfrm rot="5400000">
            <a:off x="9025841" y="3225298"/>
            <a:ext cx="3859795" cy="304801"/>
          </a:xfrm>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41898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MAS—5 Jun 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8222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MAS—5 Jun 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7072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MAS—5 Jun 2025</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54109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MAS—5 Jun 2025</a:t>
            </a:r>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228718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MAS—5 Jun 2025</a:t>
            </a:r>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119524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MAS—5 Jun 2025</a:t>
            </a:r>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89493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MAS—5 Jun 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2B560-932E-A74C-81E1-A443A5F97337}" type="slidenum">
              <a:rPr lang="en-US" smtClean="0"/>
              <a:t>‹#›</a:t>
            </a:fld>
            <a:endParaRPr lang="en-US"/>
          </a:p>
        </p:txBody>
      </p:sp>
    </p:spTree>
    <p:extLst>
      <p:ext uri="{BB962C8B-B14F-4D97-AF65-F5344CB8AC3E}">
        <p14:creationId xmlns:p14="http://schemas.microsoft.com/office/powerpoint/2010/main" val="29999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MAS—5 Jun 2025</a:t>
            </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772B560-932E-A74C-81E1-A443A5F97337}" type="slidenum">
              <a:rPr lang="en-US" smtClean="0"/>
              <a:t>‹#›</a:t>
            </a:fld>
            <a:endParaRPr lang="en-US"/>
          </a:p>
        </p:txBody>
      </p:sp>
      <p:pic>
        <p:nvPicPr>
          <p:cNvPr id="11" name="Picture 2">
            <a:extLst>
              <a:ext uri="{FF2B5EF4-FFF2-40B4-BE49-F238E27FC236}">
                <a16:creationId xmlns:a16="http://schemas.microsoft.com/office/drawing/2014/main" id="{E9536203-572E-247F-7ABD-BE847DF1B6F3}"/>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5867399"/>
            <a:ext cx="16383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8353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www.repeater-builder.com/products/usb-rim-lit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llstarlink.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llstarlink.github.io/user-guide/pi-detail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repo.allstarlink.org/images/pi/" TargetMode="External"/><Relationship Id="rId4" Type="http://schemas.openxmlformats.org/officeDocument/2006/relationships/hyperlink" Target="http://www.raspberrypi.com/softwar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02B3-276F-BCC9-D3BE-355F161ABD88}"/>
              </a:ext>
            </a:extLst>
          </p:cNvPr>
          <p:cNvSpPr>
            <a:spLocks noGrp="1"/>
          </p:cNvSpPr>
          <p:nvPr>
            <p:ph type="ctrTitle"/>
          </p:nvPr>
        </p:nvSpPr>
        <p:spPr>
          <a:xfrm>
            <a:off x="1154955" y="824460"/>
            <a:ext cx="5123360" cy="3952922"/>
          </a:xfrm>
        </p:spPr>
        <p:txBody>
          <a:bodyPr>
            <a:normAutofit fontScale="90000"/>
          </a:bodyPr>
          <a:lstStyle/>
          <a:p>
            <a:r>
              <a:rPr lang="en-US" dirty="0"/>
              <a:t>An Introduction to AllStarLink</a:t>
            </a:r>
          </a:p>
        </p:txBody>
      </p:sp>
      <p:sp>
        <p:nvSpPr>
          <p:cNvPr id="3" name="Subtitle 2">
            <a:extLst>
              <a:ext uri="{FF2B5EF4-FFF2-40B4-BE49-F238E27FC236}">
                <a16:creationId xmlns:a16="http://schemas.microsoft.com/office/drawing/2014/main" id="{A79F9397-8257-3E38-7693-AEBD8DC13258}"/>
              </a:ext>
            </a:extLst>
          </p:cNvPr>
          <p:cNvSpPr>
            <a:spLocks noGrp="1"/>
          </p:cNvSpPr>
          <p:nvPr>
            <p:ph type="subTitle" idx="1"/>
          </p:nvPr>
        </p:nvSpPr>
        <p:spPr>
          <a:xfrm>
            <a:off x="1154955" y="4777380"/>
            <a:ext cx="4910160" cy="861420"/>
          </a:xfrm>
        </p:spPr>
        <p:txBody>
          <a:bodyPr>
            <a:normAutofit/>
          </a:bodyPr>
          <a:lstStyle/>
          <a:p>
            <a:r>
              <a:rPr lang="en-US" dirty="0"/>
              <a:t>Max Schneider, KE8DON</a:t>
            </a:r>
          </a:p>
        </p:txBody>
      </p:sp>
      <p:sp>
        <p:nvSpPr>
          <p:cNvPr id="3079" name="Freeform: Shape 3078">
            <a:extLst>
              <a:ext uri="{FF2B5EF4-FFF2-40B4-BE49-F238E27FC236}">
                <a16:creationId xmlns:a16="http://schemas.microsoft.com/office/drawing/2014/main" id="{BC9CB508-FF90-4201-B852-19409B06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5" y="480824"/>
            <a:ext cx="6858001" cy="5896353"/>
          </a:xfrm>
          <a:custGeom>
            <a:avLst/>
            <a:gdLst>
              <a:gd name="connsiteX0" fmla="*/ 6858001 w 6858001"/>
              <a:gd name="connsiteY0" fmla="*/ 1177 h 5896353"/>
              <a:gd name="connsiteX1" fmla="*/ 6858001 w 6858001"/>
              <a:gd name="connsiteY1" fmla="*/ 1344715 h 5896353"/>
              <a:gd name="connsiteX2" fmla="*/ 6858000 w 6858001"/>
              <a:gd name="connsiteY2" fmla="*/ 1344715 h 5896353"/>
              <a:gd name="connsiteX3" fmla="*/ 6858000 w 6858001"/>
              <a:gd name="connsiteY3" fmla="*/ 5896353 h 5896353"/>
              <a:gd name="connsiteX4" fmla="*/ 0 w 6858001"/>
              <a:gd name="connsiteY4" fmla="*/ 5896352 h 5896353"/>
              <a:gd name="connsiteX5" fmla="*/ 0 w 6858001"/>
              <a:gd name="connsiteY5" fmla="*/ 904460 h 5896353"/>
              <a:gd name="connsiteX6" fmla="*/ 1 w 6858001"/>
              <a:gd name="connsiteY6" fmla="*/ 904460 h 5896353"/>
              <a:gd name="connsiteX7" fmla="*/ 1 w 6858001"/>
              <a:gd name="connsiteY7" fmla="*/ 0 h 5896353"/>
              <a:gd name="connsiteX8" fmla="*/ 40463 w 6858001"/>
              <a:gd name="connsiteY8" fmla="*/ 5883 h 5896353"/>
              <a:gd name="connsiteX9" fmla="*/ 159107 w 6858001"/>
              <a:gd name="connsiteY9" fmla="*/ 23196 h 5896353"/>
              <a:gd name="connsiteX10" fmla="*/ 245518 w 6858001"/>
              <a:gd name="connsiteY10" fmla="*/ 35299 h 5896353"/>
              <a:gd name="connsiteX11" fmla="*/ 348388 w 6858001"/>
              <a:gd name="connsiteY11" fmla="*/ 48073 h 5896353"/>
              <a:gd name="connsiteX12" fmla="*/ 470460 w 6858001"/>
              <a:gd name="connsiteY12" fmla="*/ 63369 h 5896353"/>
              <a:gd name="connsiteX13" fmla="*/ 605563 w 6858001"/>
              <a:gd name="connsiteY13" fmla="*/ 79506 h 5896353"/>
              <a:gd name="connsiteX14" fmla="*/ 757810 w 6858001"/>
              <a:gd name="connsiteY14" fmla="*/ 96483 h 5896353"/>
              <a:gd name="connsiteX15" fmla="*/ 923774 w 6858001"/>
              <a:gd name="connsiteY15" fmla="*/ 114469 h 5896353"/>
              <a:gd name="connsiteX16" fmla="*/ 1104139 w 6858001"/>
              <a:gd name="connsiteY16" fmla="*/ 132454 h 5896353"/>
              <a:gd name="connsiteX17" fmla="*/ 1296163 w 6858001"/>
              <a:gd name="connsiteY17" fmla="*/ 150776 h 5896353"/>
              <a:gd name="connsiteX18" fmla="*/ 1503275 w 6858001"/>
              <a:gd name="connsiteY18" fmla="*/ 167753 h 5896353"/>
              <a:gd name="connsiteX19" fmla="*/ 1719988 w 6858001"/>
              <a:gd name="connsiteY19" fmla="*/ 184058 h 5896353"/>
              <a:gd name="connsiteX20" fmla="*/ 1949045 w 6858001"/>
              <a:gd name="connsiteY20" fmla="*/ 198849 h 5896353"/>
              <a:gd name="connsiteX21" fmla="*/ 2187703 w 6858001"/>
              <a:gd name="connsiteY21" fmla="*/ 212969 h 5896353"/>
              <a:gd name="connsiteX22" fmla="*/ 2436649 w 6858001"/>
              <a:gd name="connsiteY22" fmla="*/ 226248 h 5896353"/>
              <a:gd name="connsiteX23" fmla="*/ 2564208 w 6858001"/>
              <a:gd name="connsiteY23" fmla="*/ 230955 h 5896353"/>
              <a:gd name="connsiteX24" fmla="*/ 2694509 w 6858001"/>
              <a:gd name="connsiteY24" fmla="*/ 236165 h 5896353"/>
              <a:gd name="connsiteX25" fmla="*/ 2826868 w 6858001"/>
              <a:gd name="connsiteY25" fmla="*/ 241040 h 5896353"/>
              <a:gd name="connsiteX26" fmla="*/ 2959914 w 6858001"/>
              <a:gd name="connsiteY26" fmla="*/ 244234 h 5896353"/>
              <a:gd name="connsiteX27" fmla="*/ 3095702 w 6858001"/>
              <a:gd name="connsiteY27" fmla="*/ 247091 h 5896353"/>
              <a:gd name="connsiteX28" fmla="*/ 3232862 w 6858001"/>
              <a:gd name="connsiteY28" fmla="*/ 250117 h 5896353"/>
              <a:gd name="connsiteX29" fmla="*/ 3372765 w 6858001"/>
              <a:gd name="connsiteY29" fmla="*/ 252134 h 5896353"/>
              <a:gd name="connsiteX30" fmla="*/ 3514040 w 6858001"/>
              <a:gd name="connsiteY30" fmla="*/ 252134 h 5896353"/>
              <a:gd name="connsiteX31" fmla="*/ 3656686 w 6858001"/>
              <a:gd name="connsiteY31" fmla="*/ 253142 h 5896353"/>
              <a:gd name="connsiteX32" fmla="*/ 3800704 w 6858001"/>
              <a:gd name="connsiteY32" fmla="*/ 252134 h 5896353"/>
              <a:gd name="connsiteX33" fmla="*/ 3946780 w 6858001"/>
              <a:gd name="connsiteY33" fmla="*/ 250117 h 5896353"/>
              <a:gd name="connsiteX34" fmla="*/ 4092855 w 6858001"/>
              <a:gd name="connsiteY34" fmla="*/ 248268 h 5896353"/>
              <a:gd name="connsiteX35" fmla="*/ 4240988 w 6858001"/>
              <a:gd name="connsiteY35" fmla="*/ 244234 h 5896353"/>
              <a:gd name="connsiteX36" fmla="*/ 4390492 w 6858001"/>
              <a:gd name="connsiteY36" fmla="*/ 240032 h 5896353"/>
              <a:gd name="connsiteX37" fmla="*/ 4539997 w 6858001"/>
              <a:gd name="connsiteY37" fmla="*/ 235157 h 5896353"/>
              <a:gd name="connsiteX38" fmla="*/ 4690873 w 6858001"/>
              <a:gd name="connsiteY38" fmla="*/ 228266 h 5896353"/>
              <a:gd name="connsiteX39" fmla="*/ 4843120 w 6858001"/>
              <a:gd name="connsiteY39" fmla="*/ 220029 h 5896353"/>
              <a:gd name="connsiteX40" fmla="*/ 4996054 w 6858001"/>
              <a:gd name="connsiteY40" fmla="*/ 212129 h 5896353"/>
              <a:gd name="connsiteX41" fmla="*/ 5148987 w 6858001"/>
              <a:gd name="connsiteY41" fmla="*/ 202044 h 5896353"/>
              <a:gd name="connsiteX42" fmla="*/ 5303978 w 6858001"/>
              <a:gd name="connsiteY42" fmla="*/ 189941 h 5896353"/>
              <a:gd name="connsiteX43" fmla="*/ 5456911 w 6858001"/>
              <a:gd name="connsiteY43" fmla="*/ 177839 h 5896353"/>
              <a:gd name="connsiteX44" fmla="*/ 5612588 w 6858001"/>
              <a:gd name="connsiteY44" fmla="*/ 163887 h 5896353"/>
              <a:gd name="connsiteX45" fmla="*/ 5768950 w 6858001"/>
              <a:gd name="connsiteY45" fmla="*/ 148591 h 5896353"/>
              <a:gd name="connsiteX46" fmla="*/ 5923255 w 6858001"/>
              <a:gd name="connsiteY46" fmla="*/ 132455 h 5896353"/>
              <a:gd name="connsiteX47" fmla="*/ 6079618 w 6858001"/>
              <a:gd name="connsiteY47" fmla="*/ 113629 h 5896353"/>
              <a:gd name="connsiteX48" fmla="*/ 6235294 w 6858001"/>
              <a:gd name="connsiteY48" fmla="*/ 93458 h 5896353"/>
              <a:gd name="connsiteX49" fmla="*/ 6391657 w 6858001"/>
              <a:gd name="connsiteY49" fmla="*/ 73455 h 5896353"/>
              <a:gd name="connsiteX50" fmla="*/ 6547333 w 6858001"/>
              <a:gd name="connsiteY50" fmla="*/ 50091 h 5896353"/>
              <a:gd name="connsiteX51" fmla="*/ 6702324 w 6858001"/>
              <a:gd name="connsiteY51" fmla="*/ 26222 h 58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3">
                <a:moveTo>
                  <a:pt x="6858001" y="1177"/>
                </a:moveTo>
                <a:lnTo>
                  <a:pt x="6858001" y="1344715"/>
                </a:lnTo>
                <a:lnTo>
                  <a:pt x="6858000" y="1344715"/>
                </a:lnTo>
                <a:lnTo>
                  <a:pt x="6858000" y="5896353"/>
                </a:lnTo>
                <a:lnTo>
                  <a:pt x="0" y="5896352"/>
                </a:lnTo>
                <a:lnTo>
                  <a:pt x="0" y="904460"/>
                </a:lnTo>
                <a:lnTo>
                  <a:pt x="1" y="904460"/>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3081" name="Freeform 8">
            <a:extLst>
              <a:ext uri="{FF2B5EF4-FFF2-40B4-BE49-F238E27FC236}">
                <a16:creationId xmlns:a16="http://schemas.microsoft.com/office/drawing/2014/main" id="{67B72EB2-444A-42B0-BE12-6EA274B22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083" name="Rectangle 3082">
            <a:extLst>
              <a:ext uri="{FF2B5EF4-FFF2-40B4-BE49-F238E27FC236}">
                <a16:creationId xmlns:a16="http://schemas.microsoft.com/office/drawing/2014/main" id="{769CD228-D5CA-4C29-A9D1-4C919760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8D89AF16-B11C-391A-DF82-C04BA55B894E}"/>
              </a:ext>
            </a:extLst>
          </p:cNvPr>
          <p:cNvPicPr>
            <a:picLocks noChangeAspect="1"/>
          </p:cNvPicPr>
          <p:nvPr/>
        </p:nvPicPr>
        <p:blipFill>
          <a:blip r:embed="rId4"/>
          <a:stretch>
            <a:fillRect/>
          </a:stretch>
        </p:blipFill>
        <p:spPr>
          <a:xfrm>
            <a:off x="7081755" y="3745411"/>
            <a:ext cx="4368122" cy="1288596"/>
          </a:xfrm>
          <a:prstGeom prst="rect">
            <a:avLst/>
          </a:prstGeom>
          <a:effectLst/>
        </p:spPr>
      </p:pic>
      <p:pic>
        <p:nvPicPr>
          <p:cNvPr id="1026" name="Picture 2">
            <a:extLst>
              <a:ext uri="{FF2B5EF4-FFF2-40B4-BE49-F238E27FC236}">
                <a16:creationId xmlns:a16="http://schemas.microsoft.com/office/drawing/2014/main" id="{4543B973-98EA-63C5-97A8-6E2B771A1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475" y="1937849"/>
            <a:ext cx="3060700" cy="142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82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C1C3C-35D3-F106-8759-BACFDE5B4CB6}"/>
              </a:ext>
            </a:extLst>
          </p:cNvPr>
          <p:cNvSpPr>
            <a:spLocks noGrp="1"/>
          </p:cNvSpPr>
          <p:nvPr>
            <p:ph type="title"/>
          </p:nvPr>
        </p:nvSpPr>
        <p:spPr>
          <a:xfrm>
            <a:off x="648930" y="629266"/>
            <a:ext cx="5616217" cy="1622321"/>
          </a:xfrm>
        </p:spPr>
        <p:txBody>
          <a:bodyPr>
            <a:normAutofit/>
          </a:bodyPr>
          <a:lstStyle/>
          <a:p>
            <a:r>
              <a:rPr lang="en-US" dirty="0">
                <a:solidFill>
                  <a:srgbClr val="EBEBEB"/>
                </a:solidFill>
              </a:rPr>
              <a:t>What is AllStarLink?</a:t>
            </a:r>
          </a:p>
        </p:txBody>
      </p:sp>
      <p:sp>
        <p:nvSpPr>
          <p:cNvPr id="20"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2" name="Freeform: Shape 21">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6" name="Picture 5">
            <a:extLst>
              <a:ext uri="{FF2B5EF4-FFF2-40B4-BE49-F238E27FC236}">
                <a16:creationId xmlns:a16="http://schemas.microsoft.com/office/drawing/2014/main" id="{4476922A-64F4-43F7-2B46-BA266AB36252}"/>
              </a:ext>
            </a:extLst>
          </p:cNvPr>
          <p:cNvPicPr>
            <a:picLocks noChangeAspect="1"/>
          </p:cNvPicPr>
          <p:nvPr/>
        </p:nvPicPr>
        <p:blipFill>
          <a:blip r:embed="rId3"/>
          <a:stretch>
            <a:fillRect/>
          </a:stretch>
        </p:blipFill>
        <p:spPr>
          <a:xfrm>
            <a:off x="7563742" y="1217809"/>
            <a:ext cx="3980139" cy="4422378"/>
          </a:xfrm>
          <a:prstGeom prst="rect">
            <a:avLst/>
          </a:prstGeom>
          <a:effectLst/>
        </p:spPr>
      </p:pic>
      <p:sp>
        <p:nvSpPr>
          <p:cNvPr id="24" name="Rectangle 23">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C5D0F810-4034-736A-DFBE-4B54CBD14B7E}"/>
              </a:ext>
            </a:extLst>
          </p:cNvPr>
          <p:cNvSpPr>
            <a:spLocks noGrp="1"/>
          </p:cNvSpPr>
          <p:nvPr>
            <p:ph type="sldNum" sz="quarter" idx="12"/>
          </p:nvPr>
        </p:nvSpPr>
        <p:spPr>
          <a:xfrm>
            <a:off x="10352540" y="295729"/>
            <a:ext cx="838199" cy="767687"/>
          </a:xfrm>
        </p:spPr>
        <p:txBody>
          <a:bodyPr>
            <a:normAutofit/>
          </a:bodyPr>
          <a:lstStyle/>
          <a:p>
            <a:pPr>
              <a:spcAft>
                <a:spcPts val="600"/>
              </a:spcAft>
            </a:pPr>
            <a:fld id="{B772B560-932E-A74C-81E1-A443A5F97337}" type="slidenum">
              <a:rPr lang="en-US">
                <a:solidFill>
                  <a:srgbClr val="FFFFFF"/>
                </a:solidFill>
              </a:rPr>
              <a:pPr>
                <a:spcAft>
                  <a:spcPts val="600"/>
                </a:spcAft>
              </a:pPr>
              <a:t>2</a:t>
            </a:fld>
            <a:endParaRPr lang="en-US">
              <a:solidFill>
                <a:srgbClr val="FFFFFF"/>
              </a:solidFill>
            </a:endParaRPr>
          </a:p>
        </p:txBody>
      </p:sp>
      <p:sp>
        <p:nvSpPr>
          <p:cNvPr id="3" name="Content Placeholder 2">
            <a:extLst>
              <a:ext uri="{FF2B5EF4-FFF2-40B4-BE49-F238E27FC236}">
                <a16:creationId xmlns:a16="http://schemas.microsoft.com/office/drawing/2014/main" id="{1EC56D5E-6813-ADBB-4FDC-288DD35737E8}"/>
              </a:ext>
            </a:extLst>
          </p:cNvPr>
          <p:cNvSpPr>
            <a:spLocks noGrp="1"/>
          </p:cNvSpPr>
          <p:nvPr>
            <p:ph idx="1"/>
          </p:nvPr>
        </p:nvSpPr>
        <p:spPr>
          <a:xfrm>
            <a:off x="648931" y="2438400"/>
            <a:ext cx="5616216" cy="3785419"/>
          </a:xfrm>
        </p:spPr>
        <p:txBody>
          <a:bodyPr>
            <a:normAutofit/>
          </a:bodyPr>
          <a:lstStyle/>
          <a:p>
            <a:r>
              <a:rPr lang="en-US" dirty="0">
                <a:solidFill>
                  <a:srgbClr val="FFFFFF"/>
                </a:solidFill>
              </a:rPr>
              <a:t>A network of repeaters, remote base stations, and hot</a:t>
            </a:r>
            <a:r>
              <a:rPr lang="en-US" baseline="0" dirty="0">
                <a:solidFill>
                  <a:srgbClr val="FFFFFF"/>
                </a:solidFill>
              </a:rPr>
              <a:t> spots accessible via Voice over Internet Protocol (VOIP)</a:t>
            </a:r>
          </a:p>
          <a:p>
            <a:r>
              <a:rPr lang="en-US" baseline="0" dirty="0">
                <a:solidFill>
                  <a:srgbClr val="FFFFFF"/>
                </a:solidFill>
              </a:rPr>
              <a:t>Underlying components</a:t>
            </a:r>
          </a:p>
          <a:p>
            <a:pPr lvl="1"/>
            <a:r>
              <a:rPr lang="en-US" dirty="0">
                <a:solidFill>
                  <a:srgbClr val="FFFFFF"/>
                </a:solidFill>
              </a:rPr>
              <a:t>asterisk and </a:t>
            </a:r>
            <a:r>
              <a:rPr lang="en-US" dirty="0" err="1">
                <a:solidFill>
                  <a:srgbClr val="FFFFFF"/>
                </a:solidFill>
              </a:rPr>
              <a:t>app_rpt</a:t>
            </a:r>
            <a:r>
              <a:rPr lang="en-US" dirty="0">
                <a:solidFill>
                  <a:srgbClr val="FFFFFF"/>
                </a:solidFill>
              </a:rPr>
              <a:t> (node communication)</a:t>
            </a:r>
          </a:p>
          <a:p>
            <a:pPr lvl="1"/>
            <a:r>
              <a:rPr lang="en-US" dirty="0">
                <a:solidFill>
                  <a:srgbClr val="FFFFFF"/>
                </a:solidFill>
              </a:rPr>
              <a:t>asl-menu (configuration of node to AllStarLink)</a:t>
            </a:r>
          </a:p>
          <a:p>
            <a:pPr lvl="1"/>
            <a:r>
              <a:rPr lang="en-US" dirty="0">
                <a:solidFill>
                  <a:srgbClr val="FFFFFF"/>
                </a:solidFill>
              </a:rPr>
              <a:t>Allmon3 (connection management)</a:t>
            </a:r>
          </a:p>
          <a:p>
            <a:r>
              <a:rPr lang="en-US" dirty="0">
                <a:solidFill>
                  <a:srgbClr val="FFFFFF"/>
                </a:solidFill>
              </a:rPr>
              <a:t>Not for the faint of heart</a:t>
            </a:r>
          </a:p>
        </p:txBody>
      </p:sp>
      <p:sp>
        <p:nvSpPr>
          <p:cNvPr id="4" name="Date Placeholder 3">
            <a:extLst>
              <a:ext uri="{FF2B5EF4-FFF2-40B4-BE49-F238E27FC236}">
                <a16:creationId xmlns:a16="http://schemas.microsoft.com/office/drawing/2014/main" id="{72A7D5E2-29A0-D2C6-8B8A-F689086153BC}"/>
              </a:ext>
            </a:extLst>
          </p:cNvPr>
          <p:cNvSpPr>
            <a:spLocks noGrp="1"/>
          </p:cNvSpPr>
          <p:nvPr>
            <p:ph type="dt" sz="half" idx="10"/>
          </p:nvPr>
        </p:nvSpPr>
        <p:spPr>
          <a:xfrm>
            <a:off x="9254068" y="6355080"/>
            <a:ext cx="2290232" cy="304799"/>
          </a:xfrm>
        </p:spPr>
        <p:txBody>
          <a:bodyPr anchor="t">
            <a:normAutofit/>
          </a:bodyPr>
          <a:lstStyle/>
          <a:p>
            <a:pPr algn="r">
              <a:spcAft>
                <a:spcPts val="600"/>
              </a:spcAft>
            </a:pPr>
            <a:r>
              <a:rPr lang="en-US">
                <a:solidFill>
                  <a:schemeClr val="tx1">
                    <a:alpha val="60000"/>
                  </a:schemeClr>
                </a:solidFill>
              </a:rPr>
              <a:t>MAS—5 Jun 2025</a:t>
            </a:r>
          </a:p>
        </p:txBody>
      </p:sp>
    </p:spTree>
    <p:extLst>
      <p:ext uri="{BB962C8B-B14F-4D97-AF65-F5344CB8AC3E}">
        <p14:creationId xmlns:p14="http://schemas.microsoft.com/office/powerpoint/2010/main" val="1526831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D73C6-C2EF-2F47-0FCB-964AF3924A30}"/>
              </a:ext>
            </a:extLst>
          </p:cNvPr>
          <p:cNvSpPr>
            <a:spLocks noGrp="1"/>
          </p:cNvSpPr>
          <p:nvPr>
            <p:ph type="title"/>
          </p:nvPr>
        </p:nvSpPr>
        <p:spPr>
          <a:xfrm>
            <a:off x="648930" y="629266"/>
            <a:ext cx="5616217" cy="1622321"/>
          </a:xfrm>
        </p:spPr>
        <p:txBody>
          <a:bodyPr>
            <a:normAutofit/>
          </a:bodyPr>
          <a:lstStyle/>
          <a:p>
            <a:r>
              <a:rPr lang="en-US">
                <a:solidFill>
                  <a:srgbClr val="EBEBEB"/>
                </a:solidFill>
              </a:rPr>
              <a:t>From AllStarLink About Page</a:t>
            </a:r>
          </a:p>
        </p:txBody>
      </p:sp>
      <p:sp>
        <p:nvSpPr>
          <p:cNvPr id="14"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6" name="Freeform: Shape 15">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9" name="Graphic 8" descr="Report Hacked">
            <a:extLst>
              <a:ext uri="{FF2B5EF4-FFF2-40B4-BE49-F238E27FC236}">
                <a16:creationId xmlns:a16="http://schemas.microsoft.com/office/drawing/2014/main" id="{BB341C58-05EB-6A71-B673-BEF175B654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3742" y="1438929"/>
            <a:ext cx="3980139" cy="3980139"/>
          </a:xfrm>
          <a:prstGeom prst="rect">
            <a:avLst/>
          </a:prstGeom>
          <a:effectLst/>
        </p:spPr>
      </p:pic>
      <p:sp>
        <p:nvSpPr>
          <p:cNvPr id="18" name="Rectangle 17">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8B5838BF-C59F-B510-1CB1-D8ADFA79300D}"/>
              </a:ext>
            </a:extLst>
          </p:cNvPr>
          <p:cNvSpPr>
            <a:spLocks noGrp="1"/>
          </p:cNvSpPr>
          <p:nvPr>
            <p:ph type="sldNum" sz="quarter" idx="12"/>
          </p:nvPr>
        </p:nvSpPr>
        <p:spPr>
          <a:xfrm>
            <a:off x="10352540" y="295729"/>
            <a:ext cx="838199" cy="767687"/>
          </a:xfrm>
        </p:spPr>
        <p:txBody>
          <a:bodyPr>
            <a:normAutofit/>
          </a:bodyPr>
          <a:lstStyle/>
          <a:p>
            <a:pPr>
              <a:spcAft>
                <a:spcPts val="600"/>
              </a:spcAft>
            </a:pPr>
            <a:fld id="{B772B560-932E-A74C-81E1-A443A5F97337}" type="slidenum">
              <a:rPr lang="en-US">
                <a:solidFill>
                  <a:srgbClr val="FFFFFF"/>
                </a:solidFill>
              </a:rPr>
              <a:pPr>
                <a:spcAft>
                  <a:spcPts val="600"/>
                </a:spcAft>
              </a:pPr>
              <a:t>3</a:t>
            </a:fld>
            <a:endParaRPr lang="en-US">
              <a:solidFill>
                <a:srgbClr val="FFFFFF"/>
              </a:solidFill>
            </a:endParaRPr>
          </a:p>
        </p:txBody>
      </p:sp>
      <p:sp>
        <p:nvSpPr>
          <p:cNvPr id="3" name="Content Placeholder 2">
            <a:extLst>
              <a:ext uri="{FF2B5EF4-FFF2-40B4-BE49-F238E27FC236}">
                <a16:creationId xmlns:a16="http://schemas.microsoft.com/office/drawing/2014/main" id="{70FF773F-40C9-D5E4-F082-B821265510A4}"/>
              </a:ext>
            </a:extLst>
          </p:cNvPr>
          <p:cNvSpPr>
            <a:spLocks noGrp="1"/>
          </p:cNvSpPr>
          <p:nvPr>
            <p:ph idx="1"/>
          </p:nvPr>
        </p:nvSpPr>
        <p:spPr>
          <a:xfrm>
            <a:off x="648931" y="2438400"/>
            <a:ext cx="5616216" cy="3785419"/>
          </a:xfrm>
        </p:spPr>
        <p:txBody>
          <a:bodyPr>
            <a:normAutofit/>
          </a:bodyPr>
          <a:lstStyle/>
          <a:p>
            <a:pPr marL="0" indent="0">
              <a:lnSpc>
                <a:spcPct val="90000"/>
              </a:lnSpc>
              <a:buNone/>
            </a:pPr>
            <a:r>
              <a:rPr lang="en-US">
                <a:solidFill>
                  <a:srgbClr val="FFFFFF"/>
                </a:solidFill>
              </a:rPr>
              <a:t>Once again, this technology is not intended to be implemented by the end-user or those light at heart. It takes serious commitment and resources (that which is required to put a radio system on the air to begin with, and to maintain it) by either a group, club, or maybe even a single, dedicated, talented (not to mention monied) individual. The assumption made with AllStarLink is that the purpose of this work and level of dedication is to share the goodness and great benefits with others, and to promote continuation of doing so.</a:t>
            </a:r>
          </a:p>
        </p:txBody>
      </p:sp>
      <p:sp>
        <p:nvSpPr>
          <p:cNvPr id="4" name="Date Placeholder 3">
            <a:extLst>
              <a:ext uri="{FF2B5EF4-FFF2-40B4-BE49-F238E27FC236}">
                <a16:creationId xmlns:a16="http://schemas.microsoft.com/office/drawing/2014/main" id="{A6CC0FBE-D9FE-7274-A132-8DE9874EE0B4}"/>
              </a:ext>
            </a:extLst>
          </p:cNvPr>
          <p:cNvSpPr>
            <a:spLocks noGrp="1"/>
          </p:cNvSpPr>
          <p:nvPr>
            <p:ph type="dt" sz="half" idx="10"/>
          </p:nvPr>
        </p:nvSpPr>
        <p:spPr>
          <a:xfrm>
            <a:off x="9254068" y="6355080"/>
            <a:ext cx="2290232" cy="304799"/>
          </a:xfrm>
        </p:spPr>
        <p:txBody>
          <a:bodyPr anchor="t">
            <a:normAutofit/>
          </a:bodyPr>
          <a:lstStyle/>
          <a:p>
            <a:pPr algn="r">
              <a:spcAft>
                <a:spcPts val="600"/>
              </a:spcAft>
            </a:pPr>
            <a:r>
              <a:rPr lang="en-US">
                <a:solidFill>
                  <a:schemeClr val="tx1">
                    <a:alpha val="60000"/>
                  </a:schemeClr>
                </a:solidFill>
              </a:rPr>
              <a:t>MAS—5 Jun 2025</a:t>
            </a:r>
          </a:p>
        </p:txBody>
      </p:sp>
    </p:spTree>
    <p:extLst>
      <p:ext uri="{BB962C8B-B14F-4D97-AF65-F5344CB8AC3E}">
        <p14:creationId xmlns:p14="http://schemas.microsoft.com/office/powerpoint/2010/main" val="3918480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CD9D27-5BC6-DFA2-B5FA-654EC5403547}"/>
              </a:ext>
            </a:extLst>
          </p:cNvPr>
          <p:cNvSpPr/>
          <p:nvPr/>
        </p:nvSpPr>
        <p:spPr>
          <a:xfrm>
            <a:off x="0" y="2809878"/>
            <a:ext cx="12191998" cy="4048122"/>
          </a:xfrm>
          <a:prstGeom prst="rect">
            <a:avLst/>
          </a:prstGeom>
          <a:gradFill>
            <a:gsLst>
              <a:gs pos="21000">
                <a:srgbClr val="91AAAC"/>
              </a:gs>
              <a:gs pos="0">
                <a:schemeClr val="bg2"/>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452BA-B25A-E7D5-4A5B-0A68534CD73E}"/>
              </a:ext>
            </a:extLst>
          </p:cNvPr>
          <p:cNvSpPr>
            <a:spLocks noGrp="1"/>
          </p:cNvSpPr>
          <p:nvPr>
            <p:ph type="title"/>
          </p:nvPr>
        </p:nvSpPr>
        <p:spPr/>
        <p:txBody>
          <a:bodyPr/>
          <a:lstStyle/>
          <a:p>
            <a:r>
              <a:rPr lang="en-US" dirty="0" err="1"/>
              <a:t>AllStarLink</a:t>
            </a:r>
            <a:r>
              <a:rPr lang="en-US" dirty="0"/>
              <a:t> Architecture</a:t>
            </a:r>
          </a:p>
        </p:txBody>
      </p:sp>
      <p:sp>
        <p:nvSpPr>
          <p:cNvPr id="3" name="Date Placeholder 2">
            <a:extLst>
              <a:ext uri="{FF2B5EF4-FFF2-40B4-BE49-F238E27FC236}">
                <a16:creationId xmlns:a16="http://schemas.microsoft.com/office/drawing/2014/main" id="{6530E956-F267-C0C0-168B-887452FD3001}"/>
              </a:ext>
            </a:extLst>
          </p:cNvPr>
          <p:cNvSpPr>
            <a:spLocks noGrp="1"/>
          </p:cNvSpPr>
          <p:nvPr>
            <p:ph type="dt" sz="half" idx="10"/>
          </p:nvPr>
        </p:nvSpPr>
        <p:spPr/>
        <p:txBody>
          <a:bodyPr/>
          <a:lstStyle/>
          <a:p>
            <a:r>
              <a:rPr lang="en-US"/>
              <a:t>MAS—5 Jun 2025</a:t>
            </a:r>
          </a:p>
        </p:txBody>
      </p:sp>
      <p:sp>
        <p:nvSpPr>
          <p:cNvPr id="4" name="Slide Number Placeholder 3">
            <a:extLst>
              <a:ext uri="{FF2B5EF4-FFF2-40B4-BE49-F238E27FC236}">
                <a16:creationId xmlns:a16="http://schemas.microsoft.com/office/drawing/2014/main" id="{9112F04E-5E84-0881-2F23-0B65033003BD}"/>
              </a:ext>
            </a:extLst>
          </p:cNvPr>
          <p:cNvSpPr>
            <a:spLocks noGrp="1"/>
          </p:cNvSpPr>
          <p:nvPr>
            <p:ph type="sldNum" sz="quarter" idx="12"/>
          </p:nvPr>
        </p:nvSpPr>
        <p:spPr/>
        <p:txBody>
          <a:bodyPr/>
          <a:lstStyle/>
          <a:p>
            <a:fld id="{B772B560-932E-A74C-81E1-A443A5F97337}" type="slidenum">
              <a:rPr lang="en-US" smtClean="0"/>
              <a:t>4</a:t>
            </a:fld>
            <a:endParaRPr lang="en-US"/>
          </a:p>
        </p:txBody>
      </p:sp>
      <p:cxnSp>
        <p:nvCxnSpPr>
          <p:cNvPr id="18" name="Straight Connector 17">
            <a:extLst>
              <a:ext uri="{FF2B5EF4-FFF2-40B4-BE49-F238E27FC236}">
                <a16:creationId xmlns:a16="http://schemas.microsoft.com/office/drawing/2014/main" id="{15FE7E18-4278-553B-1171-66C4DAFF3CE1}"/>
              </a:ext>
            </a:extLst>
          </p:cNvPr>
          <p:cNvCxnSpPr>
            <a:cxnSpLocks/>
          </p:cNvCxnSpPr>
          <p:nvPr/>
        </p:nvCxnSpPr>
        <p:spPr>
          <a:xfrm>
            <a:off x="6563994" y="2224726"/>
            <a:ext cx="0" cy="3771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4E948A-5E0A-AD4C-D6FD-854A8C272973}"/>
              </a:ext>
            </a:extLst>
          </p:cNvPr>
          <p:cNvCxnSpPr>
            <a:cxnSpLocks/>
          </p:cNvCxnSpPr>
          <p:nvPr/>
        </p:nvCxnSpPr>
        <p:spPr>
          <a:xfrm>
            <a:off x="7191079" y="2224726"/>
            <a:ext cx="0" cy="3771441"/>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CE2F00D-8D87-11A9-AF97-6EE873329AFB}"/>
              </a:ext>
            </a:extLst>
          </p:cNvPr>
          <p:cNvSpPr txBox="1"/>
          <p:nvPr/>
        </p:nvSpPr>
        <p:spPr>
          <a:xfrm rot="5400000">
            <a:off x="5338579" y="3078663"/>
            <a:ext cx="3097161" cy="646331"/>
          </a:xfrm>
          <a:prstGeom prst="rect">
            <a:avLst/>
          </a:prstGeom>
          <a:noFill/>
        </p:spPr>
        <p:txBody>
          <a:bodyPr wrap="square" rtlCol="0">
            <a:spAutoFit/>
          </a:bodyPr>
          <a:lstStyle/>
          <a:p>
            <a:pPr algn="ctr"/>
            <a:r>
              <a:rPr lang="en-US" sz="3600" dirty="0">
                <a:effectLst>
                  <a:outerShdw blurRad="50800" dist="38100" dir="2700000" algn="tl" rotWithShape="0">
                    <a:prstClr val="black">
                      <a:alpha val="40000"/>
                    </a:prstClr>
                  </a:outerShdw>
                </a:effectLst>
              </a:rPr>
              <a:t>INTERNET</a:t>
            </a:r>
          </a:p>
        </p:txBody>
      </p:sp>
      <p:sp>
        <p:nvSpPr>
          <p:cNvPr id="29" name="Right Arrow 28">
            <a:extLst>
              <a:ext uri="{FF2B5EF4-FFF2-40B4-BE49-F238E27FC236}">
                <a16:creationId xmlns:a16="http://schemas.microsoft.com/office/drawing/2014/main" id="{F6382B2B-1589-FD6F-1B8D-B492329FE7BB}"/>
              </a:ext>
            </a:extLst>
          </p:cNvPr>
          <p:cNvSpPr/>
          <p:nvPr/>
        </p:nvSpPr>
        <p:spPr>
          <a:xfrm rot="1800000">
            <a:off x="1357425" y="4090459"/>
            <a:ext cx="1365568" cy="425662"/>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Right Arrow 29">
            <a:extLst>
              <a:ext uri="{FF2B5EF4-FFF2-40B4-BE49-F238E27FC236}">
                <a16:creationId xmlns:a16="http://schemas.microsoft.com/office/drawing/2014/main" id="{4DF867C0-B803-76AB-750F-3BCFEBD490C0}"/>
              </a:ext>
            </a:extLst>
          </p:cNvPr>
          <p:cNvSpPr/>
          <p:nvPr/>
        </p:nvSpPr>
        <p:spPr>
          <a:xfrm rot="20153719">
            <a:off x="5031679" y="3840135"/>
            <a:ext cx="1365568" cy="425662"/>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Right Arrow 30">
            <a:extLst>
              <a:ext uri="{FF2B5EF4-FFF2-40B4-BE49-F238E27FC236}">
                <a16:creationId xmlns:a16="http://schemas.microsoft.com/office/drawing/2014/main" id="{20436414-4AE6-EE9B-C562-6CBB7D6195FA}"/>
              </a:ext>
            </a:extLst>
          </p:cNvPr>
          <p:cNvSpPr/>
          <p:nvPr/>
        </p:nvSpPr>
        <p:spPr>
          <a:xfrm rot="1645230">
            <a:off x="7365323" y="4068103"/>
            <a:ext cx="1365568" cy="425662"/>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Right Arrow 31">
            <a:extLst>
              <a:ext uri="{FF2B5EF4-FFF2-40B4-BE49-F238E27FC236}">
                <a16:creationId xmlns:a16="http://schemas.microsoft.com/office/drawing/2014/main" id="{63CE013A-F72D-A38C-6F5C-72D889AA4EA7}"/>
              </a:ext>
            </a:extLst>
          </p:cNvPr>
          <p:cNvSpPr/>
          <p:nvPr/>
        </p:nvSpPr>
        <p:spPr>
          <a:xfrm rot="12519096">
            <a:off x="7331500" y="4647074"/>
            <a:ext cx="1365568" cy="425662"/>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Right Arrow 32">
            <a:extLst>
              <a:ext uri="{FF2B5EF4-FFF2-40B4-BE49-F238E27FC236}">
                <a16:creationId xmlns:a16="http://schemas.microsoft.com/office/drawing/2014/main" id="{11AA3E3E-661A-F567-4A16-98D8FB0E7788}"/>
              </a:ext>
            </a:extLst>
          </p:cNvPr>
          <p:cNvSpPr/>
          <p:nvPr/>
        </p:nvSpPr>
        <p:spPr>
          <a:xfrm rot="9117776">
            <a:off x="5067528" y="4416669"/>
            <a:ext cx="1365568" cy="425662"/>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Right Arrow 33">
            <a:extLst>
              <a:ext uri="{FF2B5EF4-FFF2-40B4-BE49-F238E27FC236}">
                <a16:creationId xmlns:a16="http://schemas.microsoft.com/office/drawing/2014/main" id="{32DFB21F-3631-E562-4B97-E680F227B4AE}"/>
              </a:ext>
            </a:extLst>
          </p:cNvPr>
          <p:cNvSpPr/>
          <p:nvPr/>
        </p:nvSpPr>
        <p:spPr>
          <a:xfrm rot="12626147">
            <a:off x="1429473" y="4878698"/>
            <a:ext cx="1365568" cy="425662"/>
          </a:xfrm>
          <a:prstGeom prst="righ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E8E6CCBB-4D90-8397-27E3-73EF0CABFB28}"/>
              </a:ext>
            </a:extLst>
          </p:cNvPr>
          <p:cNvPicPr>
            <a:picLocks noChangeAspect="1"/>
          </p:cNvPicPr>
          <p:nvPr/>
        </p:nvPicPr>
        <p:blipFill>
          <a:blip r:embed="rId2"/>
          <a:stretch>
            <a:fillRect/>
          </a:stretch>
        </p:blipFill>
        <p:spPr>
          <a:xfrm>
            <a:off x="357778" y="2916889"/>
            <a:ext cx="889000" cy="2286000"/>
          </a:xfrm>
          <a:prstGeom prst="rect">
            <a:avLst/>
          </a:prstGeom>
        </p:spPr>
      </p:pic>
      <p:pic>
        <p:nvPicPr>
          <p:cNvPr id="9" name="Picture 8" descr="A computer chip with many different components&#10;&#10;AI-generated content may be incorrect.">
            <a:extLst>
              <a:ext uri="{FF2B5EF4-FFF2-40B4-BE49-F238E27FC236}">
                <a16:creationId xmlns:a16="http://schemas.microsoft.com/office/drawing/2014/main" id="{E8FEE0CE-59DC-75C4-53E9-AC29441E9BAE}"/>
              </a:ext>
            </a:extLst>
          </p:cNvPr>
          <p:cNvPicPr>
            <a:picLocks noChangeAspect="1"/>
          </p:cNvPicPr>
          <p:nvPr/>
        </p:nvPicPr>
        <p:blipFill>
          <a:blip r:embed="rId3"/>
          <a:stretch>
            <a:fillRect/>
          </a:stretch>
        </p:blipFill>
        <p:spPr>
          <a:xfrm>
            <a:off x="4340127" y="4883284"/>
            <a:ext cx="1186226" cy="707573"/>
          </a:xfrm>
          <a:prstGeom prst="rect">
            <a:avLst/>
          </a:prstGeom>
        </p:spPr>
      </p:pic>
      <p:pic>
        <p:nvPicPr>
          <p:cNvPr id="11" name="Picture 10" descr="A computer chip with many different components&#10;&#10;AI-generated content may be incorrect.">
            <a:extLst>
              <a:ext uri="{FF2B5EF4-FFF2-40B4-BE49-F238E27FC236}">
                <a16:creationId xmlns:a16="http://schemas.microsoft.com/office/drawing/2014/main" id="{91EDB0C5-3280-4E42-399F-997BD47A7422}"/>
              </a:ext>
            </a:extLst>
          </p:cNvPr>
          <p:cNvPicPr>
            <a:picLocks noChangeAspect="1"/>
          </p:cNvPicPr>
          <p:nvPr/>
        </p:nvPicPr>
        <p:blipFill>
          <a:blip r:embed="rId3"/>
          <a:stretch>
            <a:fillRect/>
          </a:stretch>
        </p:blipFill>
        <p:spPr>
          <a:xfrm>
            <a:off x="8618976" y="4495316"/>
            <a:ext cx="1186226" cy="707573"/>
          </a:xfrm>
          <a:prstGeom prst="rect">
            <a:avLst/>
          </a:prstGeom>
        </p:spPr>
      </p:pic>
      <p:pic>
        <p:nvPicPr>
          <p:cNvPr id="14" name="Picture 13" descr="A black and white drawing of a radio&#10;&#10;AI-generated content may be incorrect.">
            <a:extLst>
              <a:ext uri="{FF2B5EF4-FFF2-40B4-BE49-F238E27FC236}">
                <a16:creationId xmlns:a16="http://schemas.microsoft.com/office/drawing/2014/main" id="{8A6E3127-256F-FA1F-E2DA-9001906B412D}"/>
              </a:ext>
            </a:extLst>
          </p:cNvPr>
          <p:cNvPicPr>
            <a:picLocks noChangeAspect="1"/>
          </p:cNvPicPr>
          <p:nvPr/>
        </p:nvPicPr>
        <p:blipFill>
          <a:blip r:embed="rId4"/>
          <a:stretch>
            <a:fillRect/>
          </a:stretch>
        </p:blipFill>
        <p:spPr>
          <a:xfrm>
            <a:off x="2908840" y="4510739"/>
            <a:ext cx="1473200" cy="1384300"/>
          </a:xfrm>
          <a:prstGeom prst="rect">
            <a:avLst/>
          </a:prstGeom>
        </p:spPr>
      </p:pic>
      <p:pic>
        <p:nvPicPr>
          <p:cNvPr id="17" name="Picture 16" descr="A black and white drawing of a radio&#10;&#10;AI-generated content may be incorrect.">
            <a:extLst>
              <a:ext uri="{FF2B5EF4-FFF2-40B4-BE49-F238E27FC236}">
                <a16:creationId xmlns:a16="http://schemas.microsoft.com/office/drawing/2014/main" id="{677F4976-F82D-1565-6E97-241B42EA79DB}"/>
              </a:ext>
            </a:extLst>
          </p:cNvPr>
          <p:cNvPicPr>
            <a:picLocks noChangeAspect="1"/>
          </p:cNvPicPr>
          <p:nvPr/>
        </p:nvPicPr>
        <p:blipFill>
          <a:blip r:embed="rId4"/>
          <a:stretch>
            <a:fillRect/>
          </a:stretch>
        </p:blipFill>
        <p:spPr>
          <a:xfrm>
            <a:off x="9445548" y="3245200"/>
            <a:ext cx="1473200" cy="1384300"/>
          </a:xfrm>
          <a:prstGeom prst="rect">
            <a:avLst/>
          </a:prstGeom>
        </p:spPr>
      </p:pic>
    </p:spTree>
    <p:extLst>
      <p:ext uri="{BB962C8B-B14F-4D97-AF65-F5344CB8AC3E}">
        <p14:creationId xmlns:p14="http://schemas.microsoft.com/office/powerpoint/2010/main" val="253111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4206-46FA-1B7A-5DCC-A4B1B4BE4067}"/>
              </a:ext>
            </a:extLst>
          </p:cNvPr>
          <p:cNvSpPr>
            <a:spLocks noGrp="1"/>
          </p:cNvSpPr>
          <p:nvPr>
            <p:ph type="title"/>
          </p:nvPr>
        </p:nvSpPr>
        <p:spPr/>
        <p:txBody>
          <a:bodyPr/>
          <a:lstStyle/>
          <a:p>
            <a:r>
              <a:rPr lang="en-US" dirty="0"/>
              <a:t>Requirements</a:t>
            </a:r>
            <a:r>
              <a:rPr lang="en-US" baseline="0" dirty="0"/>
              <a:t> for a Node</a:t>
            </a:r>
            <a:endParaRPr lang="en-US" dirty="0"/>
          </a:p>
        </p:txBody>
      </p:sp>
      <p:sp>
        <p:nvSpPr>
          <p:cNvPr id="3" name="Content Placeholder 2">
            <a:extLst>
              <a:ext uri="{FF2B5EF4-FFF2-40B4-BE49-F238E27FC236}">
                <a16:creationId xmlns:a16="http://schemas.microsoft.com/office/drawing/2014/main" id="{D7385685-F8B9-8A67-3443-888B7B60101B}"/>
              </a:ext>
            </a:extLst>
          </p:cNvPr>
          <p:cNvSpPr>
            <a:spLocks noGrp="1"/>
          </p:cNvSpPr>
          <p:nvPr>
            <p:ph idx="1"/>
          </p:nvPr>
        </p:nvSpPr>
        <p:spPr/>
        <p:txBody>
          <a:bodyPr/>
          <a:lstStyle/>
          <a:p>
            <a:r>
              <a:rPr lang="en-US" dirty="0"/>
              <a:t>Linux system</a:t>
            </a:r>
          </a:p>
          <a:p>
            <a:pPr lvl="1"/>
            <a:r>
              <a:rPr lang="en-US" dirty="0"/>
              <a:t>Raspberry Pi 3, 4, 5</a:t>
            </a:r>
          </a:p>
          <a:p>
            <a:pPr lvl="1"/>
            <a:r>
              <a:rPr lang="en-US" dirty="0"/>
              <a:t>PC (currently only x86 or </a:t>
            </a:r>
            <a:r>
              <a:rPr lang="en-US" dirty="0" err="1"/>
              <a:t>amd</a:t>
            </a:r>
            <a:r>
              <a:rPr lang="en-US" dirty="0"/>
              <a:t> architecture)</a:t>
            </a:r>
          </a:p>
          <a:p>
            <a:r>
              <a:rPr lang="en-US" dirty="0"/>
              <a:t>2M or 70cm radio capable of supporting the interface (see below)</a:t>
            </a:r>
          </a:p>
          <a:p>
            <a:r>
              <a:rPr lang="en-US" dirty="0"/>
              <a:t>Appropriate</a:t>
            </a:r>
            <a:r>
              <a:rPr lang="en-US" baseline="0" dirty="0"/>
              <a:t> interface: </a:t>
            </a:r>
            <a:br>
              <a:rPr lang="en-US" baseline="0" dirty="0"/>
            </a:br>
            <a:r>
              <a:rPr lang="en-US" baseline="0" dirty="0">
                <a:hlinkClick r:id="rId3"/>
              </a:rPr>
              <a:t>www.repeater-builder.com/products/usb-rim-lite.html</a:t>
            </a:r>
            <a:endParaRPr lang="en-US" baseline="0" dirty="0"/>
          </a:p>
          <a:p>
            <a:r>
              <a:rPr lang="en-US" baseline="0" dirty="0"/>
              <a:t>A Node ID registered at: </a:t>
            </a:r>
            <a:r>
              <a:rPr lang="en-US" baseline="0" dirty="0">
                <a:hlinkClick r:id="rId4"/>
              </a:rPr>
              <a:t>www.allstarlink.org</a:t>
            </a:r>
            <a:endParaRPr lang="en-US" baseline="0" dirty="0"/>
          </a:p>
        </p:txBody>
      </p:sp>
      <p:sp>
        <p:nvSpPr>
          <p:cNvPr id="4" name="Date Placeholder 3">
            <a:extLst>
              <a:ext uri="{FF2B5EF4-FFF2-40B4-BE49-F238E27FC236}">
                <a16:creationId xmlns:a16="http://schemas.microsoft.com/office/drawing/2014/main" id="{0062B2FF-1A95-2FA4-DF8E-2D06F11BD516}"/>
              </a:ext>
            </a:extLst>
          </p:cNvPr>
          <p:cNvSpPr>
            <a:spLocks noGrp="1"/>
          </p:cNvSpPr>
          <p:nvPr>
            <p:ph type="dt" sz="half" idx="10"/>
          </p:nvPr>
        </p:nvSpPr>
        <p:spPr/>
        <p:txBody>
          <a:bodyPr/>
          <a:lstStyle/>
          <a:p>
            <a:r>
              <a:rPr lang="en-US"/>
              <a:t>MAS—5 Jun 2025</a:t>
            </a:r>
          </a:p>
        </p:txBody>
      </p:sp>
      <p:sp>
        <p:nvSpPr>
          <p:cNvPr id="5" name="Slide Number Placeholder 4">
            <a:extLst>
              <a:ext uri="{FF2B5EF4-FFF2-40B4-BE49-F238E27FC236}">
                <a16:creationId xmlns:a16="http://schemas.microsoft.com/office/drawing/2014/main" id="{C13F923C-C2D2-4093-13F6-567E61922912}"/>
              </a:ext>
            </a:extLst>
          </p:cNvPr>
          <p:cNvSpPr>
            <a:spLocks noGrp="1"/>
          </p:cNvSpPr>
          <p:nvPr>
            <p:ph type="sldNum" sz="quarter" idx="12"/>
          </p:nvPr>
        </p:nvSpPr>
        <p:spPr/>
        <p:txBody>
          <a:bodyPr/>
          <a:lstStyle/>
          <a:p>
            <a:fld id="{B772B560-932E-A74C-81E1-A443A5F97337}" type="slidenum">
              <a:rPr lang="en-US" smtClean="0"/>
              <a:t>5</a:t>
            </a:fld>
            <a:endParaRPr lang="en-US"/>
          </a:p>
        </p:txBody>
      </p:sp>
    </p:spTree>
    <p:extLst>
      <p:ext uri="{BB962C8B-B14F-4D97-AF65-F5344CB8AC3E}">
        <p14:creationId xmlns:p14="http://schemas.microsoft.com/office/powerpoint/2010/main" val="25655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95B3-2CB7-9B98-5AFD-AB941FF0F897}"/>
              </a:ext>
            </a:extLst>
          </p:cNvPr>
          <p:cNvSpPr>
            <a:spLocks noGrp="1"/>
          </p:cNvSpPr>
          <p:nvPr>
            <p:ph type="title"/>
          </p:nvPr>
        </p:nvSpPr>
        <p:spPr/>
        <p:txBody>
          <a:bodyPr/>
          <a:lstStyle/>
          <a:p>
            <a:r>
              <a:rPr lang="en-US" dirty="0"/>
              <a:t>Building the Node</a:t>
            </a:r>
          </a:p>
        </p:txBody>
      </p:sp>
      <p:sp>
        <p:nvSpPr>
          <p:cNvPr id="3" name="Content Placeholder 2">
            <a:extLst>
              <a:ext uri="{FF2B5EF4-FFF2-40B4-BE49-F238E27FC236}">
                <a16:creationId xmlns:a16="http://schemas.microsoft.com/office/drawing/2014/main" id="{17005F02-CE96-D16D-B598-6017F89FB573}"/>
              </a:ext>
            </a:extLst>
          </p:cNvPr>
          <p:cNvSpPr>
            <a:spLocks noGrp="1"/>
          </p:cNvSpPr>
          <p:nvPr>
            <p:ph idx="1"/>
          </p:nvPr>
        </p:nvSpPr>
        <p:spPr/>
        <p:txBody>
          <a:bodyPr>
            <a:normAutofit/>
          </a:bodyPr>
          <a:lstStyle/>
          <a:p>
            <a:r>
              <a:rPr lang="en-US" baseline="0" dirty="0"/>
              <a:t>Detailed instructions are available at </a:t>
            </a:r>
            <a:r>
              <a:rPr lang="en-US" kern="1200" baseline="0" dirty="0">
                <a:solidFill>
                  <a:schemeClr val="tx1"/>
                </a:solidFill>
                <a:effectLst/>
                <a:latin typeface="+mn-lt"/>
                <a:ea typeface="+mn-ea"/>
                <a:cs typeface="+mn-cs"/>
                <a:hlinkClick r:id="rId3"/>
              </a:rPr>
              <a:t>allstarlink.github.io/user-guide/pi-detailed</a:t>
            </a:r>
            <a:r>
              <a:rPr lang="en-US" kern="1200" baseline="0" dirty="0">
                <a:solidFill>
                  <a:schemeClr val="tx1"/>
                </a:solidFill>
                <a:effectLst/>
                <a:latin typeface="+mn-lt"/>
                <a:ea typeface="+mn-ea"/>
                <a:cs typeface="+mn-cs"/>
              </a:rPr>
              <a:t> </a:t>
            </a:r>
          </a:p>
          <a:p>
            <a:r>
              <a:rPr lang="en-US" dirty="0"/>
              <a:t>Install Raspberry</a:t>
            </a:r>
            <a:r>
              <a:rPr lang="en-US" baseline="0" dirty="0"/>
              <a:t> Pi Imager: </a:t>
            </a:r>
            <a:r>
              <a:rPr lang="en-US" baseline="0" dirty="0">
                <a:hlinkClick r:id="rId4"/>
              </a:rPr>
              <a:t>www.raspberrypi.com/software</a:t>
            </a:r>
          </a:p>
          <a:p>
            <a:r>
              <a:rPr lang="en-US" dirty="0"/>
              <a:t>Get the latest</a:t>
            </a:r>
            <a:r>
              <a:rPr lang="en-US" baseline="0" dirty="0"/>
              <a:t> image: </a:t>
            </a:r>
            <a:r>
              <a:rPr lang="en-US" baseline="0" dirty="0">
                <a:hlinkClick r:id="rId5"/>
              </a:rPr>
              <a:t>repo.allstarlink.org/images/pi</a:t>
            </a:r>
            <a:r>
              <a:rPr lang="en-US" baseline="0" dirty="0"/>
              <a:t> </a:t>
            </a:r>
            <a:endParaRPr lang="en-US" dirty="0"/>
          </a:p>
          <a:p>
            <a:r>
              <a:rPr lang="en-US" baseline="0" dirty="0"/>
              <a:t>Create</a:t>
            </a:r>
            <a:r>
              <a:rPr lang="en-US" dirty="0"/>
              <a:t> the image on a micro-SD card (4GB minimum, 8GB recommended)</a:t>
            </a:r>
          </a:p>
          <a:p>
            <a:r>
              <a:rPr lang="en-US" baseline="0" dirty="0"/>
              <a:t>Insert the micro-SD, connect everything, and fire it up</a:t>
            </a:r>
          </a:p>
          <a:p>
            <a:r>
              <a:rPr lang="en-US" dirty="0"/>
              <a:t>Point your browser at &lt;your new node&gt;.local</a:t>
            </a:r>
            <a:endParaRPr lang="en-US" baseline="0" dirty="0"/>
          </a:p>
        </p:txBody>
      </p:sp>
      <p:sp>
        <p:nvSpPr>
          <p:cNvPr id="4" name="Date Placeholder 3">
            <a:extLst>
              <a:ext uri="{FF2B5EF4-FFF2-40B4-BE49-F238E27FC236}">
                <a16:creationId xmlns:a16="http://schemas.microsoft.com/office/drawing/2014/main" id="{68AE78D7-EF2E-F241-2416-B062844DBC92}"/>
              </a:ext>
            </a:extLst>
          </p:cNvPr>
          <p:cNvSpPr>
            <a:spLocks noGrp="1"/>
          </p:cNvSpPr>
          <p:nvPr>
            <p:ph type="dt" sz="half" idx="10"/>
          </p:nvPr>
        </p:nvSpPr>
        <p:spPr/>
        <p:txBody>
          <a:bodyPr/>
          <a:lstStyle/>
          <a:p>
            <a:r>
              <a:rPr lang="en-US"/>
              <a:t>MAS—5 Jun 2025</a:t>
            </a:r>
          </a:p>
        </p:txBody>
      </p:sp>
      <p:sp>
        <p:nvSpPr>
          <p:cNvPr id="5" name="Slide Number Placeholder 4">
            <a:extLst>
              <a:ext uri="{FF2B5EF4-FFF2-40B4-BE49-F238E27FC236}">
                <a16:creationId xmlns:a16="http://schemas.microsoft.com/office/drawing/2014/main" id="{889519DC-DA26-0C34-FEE5-453B3ED7630B}"/>
              </a:ext>
            </a:extLst>
          </p:cNvPr>
          <p:cNvSpPr>
            <a:spLocks noGrp="1"/>
          </p:cNvSpPr>
          <p:nvPr>
            <p:ph type="sldNum" sz="quarter" idx="12"/>
          </p:nvPr>
        </p:nvSpPr>
        <p:spPr/>
        <p:txBody>
          <a:bodyPr/>
          <a:lstStyle/>
          <a:p>
            <a:fld id="{B772B560-932E-A74C-81E1-A443A5F97337}" type="slidenum">
              <a:rPr lang="en-US" smtClean="0"/>
              <a:t>6</a:t>
            </a:fld>
            <a:endParaRPr lang="en-US"/>
          </a:p>
        </p:txBody>
      </p:sp>
    </p:spTree>
    <p:extLst>
      <p:ext uri="{BB962C8B-B14F-4D97-AF65-F5344CB8AC3E}">
        <p14:creationId xmlns:p14="http://schemas.microsoft.com/office/powerpoint/2010/main" val="25897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E95A-5923-315E-A2D3-1D76C9E6C2C1}"/>
              </a:ext>
            </a:extLst>
          </p:cNvPr>
          <p:cNvSpPr>
            <a:spLocks noGrp="1"/>
          </p:cNvSpPr>
          <p:nvPr>
            <p:ph type="title"/>
          </p:nvPr>
        </p:nvSpPr>
        <p:spPr/>
        <p:txBody>
          <a:bodyPr/>
          <a:lstStyle/>
          <a:p>
            <a:r>
              <a:rPr lang="en-US" dirty="0"/>
              <a:t>Configure the Node</a:t>
            </a:r>
          </a:p>
        </p:txBody>
      </p:sp>
      <p:sp>
        <p:nvSpPr>
          <p:cNvPr id="3" name="Content Placeholder 2">
            <a:extLst>
              <a:ext uri="{FF2B5EF4-FFF2-40B4-BE49-F238E27FC236}">
                <a16:creationId xmlns:a16="http://schemas.microsoft.com/office/drawing/2014/main" id="{6C5F60D7-2741-30CD-114D-00059A63E278}"/>
              </a:ext>
            </a:extLst>
          </p:cNvPr>
          <p:cNvSpPr>
            <a:spLocks noGrp="1"/>
          </p:cNvSpPr>
          <p:nvPr>
            <p:ph idx="1"/>
          </p:nvPr>
        </p:nvSpPr>
        <p:spPr/>
        <p:txBody>
          <a:bodyPr/>
          <a:lstStyle/>
          <a:p>
            <a:r>
              <a:rPr lang="en-US" dirty="0"/>
              <a:t>Node type: Hotspot</a:t>
            </a:r>
          </a:p>
          <a:p>
            <a:r>
              <a:rPr lang="en-US" dirty="0"/>
              <a:t>Call sign,</a:t>
            </a:r>
            <a:r>
              <a:rPr lang="en-US" baseline="0" dirty="0"/>
              <a:t> node ID, and password from AllStarLink</a:t>
            </a:r>
          </a:p>
          <a:p>
            <a:r>
              <a:rPr lang="en-US" baseline="0" dirty="0"/>
              <a:t>Radio interface type: SimpleUSB</a:t>
            </a:r>
          </a:p>
          <a:p>
            <a:r>
              <a:rPr lang="en-US" dirty="0"/>
              <a:t>Tune the interface to optimize transmit/receive</a:t>
            </a:r>
          </a:p>
          <a:p>
            <a:r>
              <a:rPr lang="en-US" dirty="0"/>
              <a:t>Restart asterisk</a:t>
            </a:r>
          </a:p>
        </p:txBody>
      </p:sp>
      <p:sp>
        <p:nvSpPr>
          <p:cNvPr id="4" name="Date Placeholder 3">
            <a:extLst>
              <a:ext uri="{FF2B5EF4-FFF2-40B4-BE49-F238E27FC236}">
                <a16:creationId xmlns:a16="http://schemas.microsoft.com/office/drawing/2014/main" id="{70746E2B-9B6E-7D70-186D-DE34B3014E87}"/>
              </a:ext>
            </a:extLst>
          </p:cNvPr>
          <p:cNvSpPr>
            <a:spLocks noGrp="1"/>
          </p:cNvSpPr>
          <p:nvPr>
            <p:ph type="dt" sz="half" idx="10"/>
          </p:nvPr>
        </p:nvSpPr>
        <p:spPr/>
        <p:txBody>
          <a:bodyPr/>
          <a:lstStyle/>
          <a:p>
            <a:r>
              <a:rPr lang="en-US"/>
              <a:t>MAS—5 Jun 2025</a:t>
            </a:r>
          </a:p>
        </p:txBody>
      </p:sp>
      <p:sp>
        <p:nvSpPr>
          <p:cNvPr id="5" name="Slide Number Placeholder 4">
            <a:extLst>
              <a:ext uri="{FF2B5EF4-FFF2-40B4-BE49-F238E27FC236}">
                <a16:creationId xmlns:a16="http://schemas.microsoft.com/office/drawing/2014/main" id="{21E7E847-375D-A0B6-2BBB-02012FC792B0}"/>
              </a:ext>
            </a:extLst>
          </p:cNvPr>
          <p:cNvSpPr>
            <a:spLocks noGrp="1"/>
          </p:cNvSpPr>
          <p:nvPr>
            <p:ph type="sldNum" sz="quarter" idx="12"/>
          </p:nvPr>
        </p:nvSpPr>
        <p:spPr/>
        <p:txBody>
          <a:bodyPr/>
          <a:lstStyle/>
          <a:p>
            <a:fld id="{B772B560-932E-A74C-81E1-A443A5F97337}" type="slidenum">
              <a:rPr lang="en-US" smtClean="0"/>
              <a:t>7</a:t>
            </a:fld>
            <a:endParaRPr lang="en-US"/>
          </a:p>
        </p:txBody>
      </p:sp>
    </p:spTree>
    <p:extLst>
      <p:ext uri="{BB962C8B-B14F-4D97-AF65-F5344CB8AC3E}">
        <p14:creationId xmlns:p14="http://schemas.microsoft.com/office/powerpoint/2010/main" val="333977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856</TotalTime>
  <Words>389</Words>
  <Application>Microsoft Macintosh PowerPoint</Application>
  <PresentationFormat>Widescreen</PresentationFormat>
  <Paragraphs>50</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Century Gothic</vt:lpstr>
      <vt:lpstr>Wingdings 3</vt:lpstr>
      <vt:lpstr>Ion</vt:lpstr>
      <vt:lpstr>An Introduction to AllStarLink</vt:lpstr>
      <vt:lpstr>What is AllStarLink?</vt:lpstr>
      <vt:lpstr>From AllStarLink About Page</vt:lpstr>
      <vt:lpstr>AllStarLink Architecture</vt:lpstr>
      <vt:lpstr>Requirements for a Node</vt:lpstr>
      <vt:lpstr>Building the Node</vt:lpstr>
      <vt:lpstr>Configure the Node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Max Schneider</dc:creator>
  <cp:lastModifiedBy>Max Schneider</cp:lastModifiedBy>
  <cp:revision>7</cp:revision>
  <dcterms:created xsi:type="dcterms:W3CDTF">2025-05-15T17:42:48Z</dcterms:created>
  <dcterms:modified xsi:type="dcterms:W3CDTF">2025-06-02T23:51:31Z</dcterms:modified>
</cp:coreProperties>
</file>