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70" r:id="rId11"/>
    <p:sldId id="269" r:id="rId12"/>
    <p:sldId id="267" r:id="rId13"/>
    <p:sldId id="268" r:id="rId14"/>
    <p:sldId id="272" r:id="rId15"/>
    <p:sldId id="265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0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8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66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91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8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3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4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3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0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0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0BC1F-4ACD-4E84-8578-43AF8E0376EB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10F8D-2ED2-48AB-868A-78542DBAC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9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rl.org/rf-exposure-calculator" TargetMode="External"/><Relationship Id="rId2" Type="http://schemas.openxmlformats.org/officeDocument/2006/relationships/hyperlink" Target="https://www.qsl.net/co8tw/Coax_Calculator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G3K7c8tb4OM" TargetMode="External"/><Relationship Id="rId5" Type="http://schemas.openxmlformats.org/officeDocument/2006/relationships/hyperlink" Target="http://www.arrl.org/rf-exposure-calc-instructions#gain" TargetMode="External"/><Relationship Id="rId4" Type="http://schemas.openxmlformats.org/officeDocument/2006/relationships/hyperlink" Target="http://www.arrl.org/rf-exposure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rl.or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1938" y="418979"/>
            <a:ext cx="9144000" cy="1222252"/>
          </a:xfrm>
        </p:spPr>
        <p:txBody>
          <a:bodyPr>
            <a:normAutofit/>
          </a:bodyPr>
          <a:lstStyle/>
          <a:p>
            <a:r>
              <a:rPr lang="en-US" dirty="0" smtClean="0"/>
              <a:t>RF Exposure Calculations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784" y="2289054"/>
            <a:ext cx="9964616" cy="3091838"/>
          </a:xfrm>
        </p:spPr>
        <p:txBody>
          <a:bodyPr>
            <a:noAutofit/>
          </a:bodyPr>
          <a:lstStyle/>
          <a:p>
            <a:r>
              <a:rPr lang="en-US" sz="3200" dirty="0" smtClean="0"/>
              <a:t>Now Required for all Amateur Radio Transmitting Stations</a:t>
            </a:r>
          </a:p>
          <a:p>
            <a:r>
              <a:rPr lang="en-US" sz="3200" dirty="0" smtClean="0"/>
              <a:t>As explained by Greg Lapin, N8PL, QST, May 2023, </a:t>
            </a:r>
            <a:r>
              <a:rPr lang="en-US" sz="3200" dirty="0" err="1" smtClean="0"/>
              <a:t>pg</a:t>
            </a:r>
            <a:r>
              <a:rPr lang="en-US" sz="3200" dirty="0" smtClean="0"/>
              <a:t> 64.</a:t>
            </a:r>
          </a:p>
          <a:p>
            <a:endParaRPr lang="en-US" sz="3200" dirty="0" smtClean="0"/>
          </a:p>
          <a:p>
            <a:r>
              <a:rPr lang="en-US" sz="3200" dirty="0" smtClean="0"/>
              <a:t>The ARRL has a lot of very useful information to help you.</a:t>
            </a:r>
          </a:p>
          <a:p>
            <a:r>
              <a:rPr lang="en-US" sz="3200" dirty="0" smtClean="0"/>
              <a:t>http://www.arrl.org/rf-exposure</a:t>
            </a:r>
          </a:p>
          <a:p>
            <a:endParaRPr lang="en-US" sz="3200" dirty="0"/>
          </a:p>
          <a:p>
            <a:r>
              <a:rPr lang="en-US" sz="3200" dirty="0" smtClean="0"/>
              <a:t>https://www.youtube.com/watch?v=7dSieKF3rm0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56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14" y="348942"/>
            <a:ext cx="10448701" cy="5828021"/>
          </a:xfrm>
        </p:spPr>
      </p:pic>
    </p:spTree>
    <p:extLst>
      <p:ext uri="{BB962C8B-B14F-4D97-AF65-F5344CB8AC3E}">
        <p14:creationId xmlns:p14="http://schemas.microsoft.com/office/powerpoint/2010/main" val="17254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53" y="679938"/>
            <a:ext cx="10760047" cy="531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68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Coax Line Loss Calculator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https://www.qsl.net/co8tw/Coax_Calculator.htm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16235"/>
            <a:ext cx="10058400" cy="467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6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914400"/>
            <a:ext cx="89916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522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3000" y="243205"/>
            <a:ext cx="6771640" cy="63055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Typical Antenna Gain Values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452301"/>
              </p:ext>
            </p:extLst>
          </p:nvPr>
        </p:nvGraphicFramePr>
        <p:xfrm>
          <a:off x="1391920" y="873760"/>
          <a:ext cx="8341360" cy="57305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0680"/>
                <a:gridCol w="4170680"/>
              </a:tblGrid>
              <a:tr h="3568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Antenna Type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Approx. Gain (dBi) *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Half wave dipole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2.15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 element Yagi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15.1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 element Yagi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5.9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 element Yagi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8.1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 element Yagi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9.1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 element Yagi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10.1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 element Yagi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11.1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 element Yagi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13.1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Delta Loop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5.2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Four Square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5.2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G5RV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1.0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Hex Beam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5.0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Moxon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6.0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Quarter Wave Vertical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1.5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  <a:tr h="358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Windom (OCD)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2.0 </a:t>
                      </a:r>
                      <a:r>
                        <a:rPr lang="en-US" sz="1800" dirty="0" err="1">
                          <a:effectLst/>
                        </a:rPr>
                        <a:t>dBi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878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links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3323"/>
            <a:ext cx="10515600" cy="4793640"/>
          </a:xfrm>
        </p:spPr>
        <p:txBody>
          <a:bodyPr/>
          <a:lstStyle/>
          <a:p>
            <a:r>
              <a:rPr lang="en-US" dirty="0" smtClean="0"/>
              <a:t>Coax RF Loss Calculator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sz="2000" dirty="0" smtClean="0">
                <a:hlinkClick r:id="rId2"/>
              </a:rPr>
              <a:t>https://www.qsl.net/co8tw/Coax_Calculator.htm</a:t>
            </a:r>
            <a:endParaRPr lang="en-US" sz="2000" dirty="0" smtClean="0"/>
          </a:p>
          <a:p>
            <a:r>
              <a:rPr lang="en-US" dirty="0" smtClean="0"/>
              <a:t>ARRL RF Exposure Calculator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sz="2000" dirty="0" smtClean="0">
                <a:hlinkClick r:id="rId3"/>
              </a:rPr>
              <a:t>http://www.arrl.org/rf-exposure-calculator</a:t>
            </a:r>
            <a:endParaRPr lang="en-US" sz="2000" dirty="0" smtClean="0"/>
          </a:p>
          <a:p>
            <a:r>
              <a:rPr lang="en-US" dirty="0" smtClean="0"/>
              <a:t>ARRL RF Exposure Resource Page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sz="2000" dirty="0" smtClean="0">
                <a:hlinkClick r:id="rId4"/>
              </a:rPr>
              <a:t>http://www.arrl.org/rf-exposure</a:t>
            </a:r>
            <a:endParaRPr lang="en-US" sz="2000" dirty="0" smtClean="0"/>
          </a:p>
          <a:p>
            <a:r>
              <a:rPr lang="en-US" dirty="0" smtClean="0"/>
              <a:t>ARRL RF Exposure Calculator Parameter Explanations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5"/>
              </a:rPr>
              <a:t>http://www.arrl.org/rf-exposure-calc-instructions#gain</a:t>
            </a:r>
            <a:endParaRPr lang="en-US" sz="2000" dirty="0" smtClean="0"/>
          </a:p>
          <a:p>
            <a:r>
              <a:rPr lang="en-US" dirty="0" smtClean="0"/>
              <a:t>YouTube Video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sz="2000" dirty="0" smtClean="0">
                <a:hlinkClick r:id="rId6"/>
              </a:rPr>
              <a:t>https://www.youtube.com/watch?v=G3K7c8tb4OM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Let’s Do Some Real Calculations</a:t>
            </a:r>
          </a:p>
          <a:p>
            <a:pPr marL="0" indent="0" algn="ctr">
              <a:buNone/>
            </a:pPr>
            <a:r>
              <a:rPr lang="en-US" sz="4400" dirty="0" smtClean="0"/>
              <a:t>http://www.arrl.org/rf-exposure-calculator</a:t>
            </a:r>
          </a:p>
        </p:txBody>
      </p:sp>
    </p:spTree>
    <p:extLst>
      <p:ext uri="{BB962C8B-B14F-4D97-AF65-F5344CB8AC3E}">
        <p14:creationId xmlns:p14="http://schemas.microsoft.com/office/powerpoint/2010/main" val="1912137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RF Safety Rule Making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1996  First FCC RF Safety Rule Affecting Amateur Radio</a:t>
            </a:r>
          </a:p>
          <a:p>
            <a:r>
              <a:rPr lang="en-US" dirty="0" smtClean="0"/>
              <a:t>1998  First Rule takes effect but most stations exempted</a:t>
            </a:r>
          </a:p>
          <a:p>
            <a:r>
              <a:rPr lang="en-US" dirty="0" smtClean="0"/>
              <a:t>2020  FCC Proposed new rules removing exemptions</a:t>
            </a:r>
          </a:p>
          <a:p>
            <a:r>
              <a:rPr lang="en-US" dirty="0" smtClean="0"/>
              <a:t>2021  New Rules take effect but Hams get two year grace period to    	   comply</a:t>
            </a:r>
          </a:p>
          <a:p>
            <a:r>
              <a:rPr lang="en-US" dirty="0" smtClean="0"/>
              <a:t>May 3, 2023 All stations must be in compliance with assessment requirements.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6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Why This Rule and What is Required?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RF Energy results in the heating of biological tissues.  At high enough levels the body may not be able to dissipate this heat causing injury.</a:t>
            </a:r>
          </a:p>
          <a:p>
            <a:r>
              <a:rPr lang="en-US" dirty="0" smtClean="0"/>
              <a:t>You must ensure that unsuspecting individuals are not exposed to RF energy above a certain threshold.</a:t>
            </a:r>
          </a:p>
          <a:p>
            <a:pPr lvl="1"/>
            <a:r>
              <a:rPr lang="en-US" sz="2800" dirty="0" smtClean="0"/>
              <a:t>Step 1.  Calculate Minimum Safe Distance from Antenna (function 		of frequency and ERP)</a:t>
            </a:r>
          </a:p>
          <a:p>
            <a:pPr lvl="1"/>
            <a:r>
              <a:rPr lang="en-US" sz="2800" dirty="0" smtClean="0"/>
              <a:t>Step 2.  Document Calculations</a:t>
            </a:r>
          </a:p>
          <a:p>
            <a:pPr lvl="1"/>
            <a:r>
              <a:rPr lang="en-US" sz="2800" dirty="0" smtClean="0"/>
              <a:t>Step 3.  Mitigate any opportunity for exposure above the Maximum Permissible Exposure (MPE) level.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80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Categories of Exposure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Exposure limits are different depending on whom is being exposed.</a:t>
            </a:r>
          </a:p>
          <a:p>
            <a:r>
              <a:rPr lang="en-US" sz="3200" dirty="0" smtClean="0"/>
              <a:t>Controlled Exposure</a:t>
            </a:r>
          </a:p>
          <a:p>
            <a:pPr lvl="1"/>
            <a:r>
              <a:rPr lang="en-US" sz="3200" dirty="0" smtClean="0"/>
              <a:t>Occupational exposure and amateur radio operators and family who have been trained in RF Exposure.</a:t>
            </a:r>
          </a:p>
          <a:p>
            <a:r>
              <a:rPr lang="en-US" sz="3200" dirty="0" smtClean="0"/>
              <a:t>Uncontrolled Exposure</a:t>
            </a:r>
          </a:p>
          <a:p>
            <a:pPr lvl="1"/>
            <a:r>
              <a:rPr lang="en-US" sz="3200" dirty="0" smtClean="0"/>
              <a:t>Everyone else. (More Restrictive)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09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6938" cy="1325563"/>
          </a:xfrm>
        </p:spPr>
        <p:txBody>
          <a:bodyPr>
            <a:noAutofit/>
          </a:bodyPr>
          <a:lstStyle/>
          <a:p>
            <a:r>
              <a:rPr lang="en-US" sz="4800" dirty="0" smtClean="0"/>
              <a:t>How to do the Calculations! The Hard Way.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4129"/>
          </a:xfrm>
        </p:spPr>
        <p:txBody>
          <a:bodyPr/>
          <a:lstStyle/>
          <a:p>
            <a:r>
              <a:rPr lang="en-US" dirty="0" smtClean="0"/>
              <a:t>You need to calculate the distance from your antenna at which the RF field strength for a given frequency drops below the MPE level.</a:t>
            </a:r>
          </a:p>
          <a:p>
            <a:r>
              <a:rPr lang="en-US" dirty="0" smtClean="0"/>
              <a:t>What is needed?</a:t>
            </a:r>
          </a:p>
          <a:p>
            <a:pPr lvl="1"/>
            <a:r>
              <a:rPr lang="en-US" sz="2800" dirty="0" smtClean="0"/>
              <a:t>Frequency (Band is close enough)</a:t>
            </a:r>
          </a:p>
          <a:p>
            <a:pPr lvl="1"/>
            <a:r>
              <a:rPr lang="en-US" sz="2800" dirty="0" smtClean="0"/>
              <a:t>Transmitter Power</a:t>
            </a:r>
          </a:p>
          <a:p>
            <a:pPr lvl="1"/>
            <a:r>
              <a:rPr lang="en-US" sz="2800" dirty="0" smtClean="0"/>
              <a:t>Feedline loss</a:t>
            </a:r>
          </a:p>
          <a:p>
            <a:pPr lvl="1"/>
            <a:r>
              <a:rPr lang="en-US" sz="2800" dirty="0" smtClean="0"/>
              <a:t>Antenna gain as a function of direction</a:t>
            </a:r>
          </a:p>
          <a:p>
            <a:pPr lvl="1"/>
            <a:r>
              <a:rPr lang="en-US" sz="2800" dirty="0" smtClean="0"/>
              <a:t>Antenna Height</a:t>
            </a:r>
          </a:p>
          <a:p>
            <a:pPr lvl="1"/>
            <a:r>
              <a:rPr lang="en-US" sz="2800" dirty="0" smtClean="0"/>
              <a:t>Antenna Modelling Program – Gain as a Function of Direction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42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How to do the Calculations The </a:t>
            </a:r>
            <a:r>
              <a:rPr lang="en-US" sz="4800" dirty="0"/>
              <a:t>H</a:t>
            </a:r>
            <a:r>
              <a:rPr lang="en-US" sz="4800" dirty="0" smtClean="0"/>
              <a:t>ard Way.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04129"/>
          </a:xfrm>
        </p:spPr>
        <p:txBody>
          <a:bodyPr/>
          <a:lstStyle/>
          <a:p>
            <a:r>
              <a:rPr lang="en-US" dirty="0" smtClean="0"/>
              <a:t>You need to calculate the distance from your antenna at which the field strength for a given frequency drops below the MPE level.</a:t>
            </a:r>
          </a:p>
          <a:p>
            <a:r>
              <a:rPr lang="en-US" dirty="0" smtClean="0"/>
              <a:t>What is needed?</a:t>
            </a:r>
          </a:p>
          <a:p>
            <a:pPr lvl="1"/>
            <a:r>
              <a:rPr lang="en-US" dirty="0" smtClean="0"/>
              <a:t>Frequency (Band is close enough)</a:t>
            </a:r>
          </a:p>
          <a:p>
            <a:pPr lvl="1"/>
            <a:r>
              <a:rPr lang="en-US" dirty="0" smtClean="0"/>
              <a:t>Transmitter Power</a:t>
            </a:r>
          </a:p>
          <a:p>
            <a:pPr lvl="1"/>
            <a:r>
              <a:rPr lang="en-US" dirty="0" smtClean="0"/>
              <a:t>Feedline loss</a:t>
            </a:r>
          </a:p>
          <a:p>
            <a:pPr lvl="1"/>
            <a:r>
              <a:rPr lang="en-US" dirty="0" smtClean="0"/>
              <a:t>Antenna gain as a function of direction</a:t>
            </a:r>
          </a:p>
          <a:p>
            <a:pPr lvl="1"/>
            <a:r>
              <a:rPr lang="en-US" dirty="0" smtClean="0"/>
              <a:t>Antenna Height</a:t>
            </a:r>
          </a:p>
          <a:p>
            <a:pPr lvl="1"/>
            <a:r>
              <a:rPr lang="en-US" dirty="0" smtClean="0"/>
              <a:t>Antenna Modelling Program – Gain as a function of direction</a:t>
            </a:r>
          </a:p>
          <a:p>
            <a:pPr lvl="1"/>
            <a:r>
              <a:rPr lang="en-US" sz="4800" dirty="0" smtClean="0"/>
              <a:t>It is a genuine PITA.</a:t>
            </a:r>
          </a:p>
        </p:txBody>
      </p:sp>
    </p:spTree>
    <p:extLst>
      <p:ext uri="{BB962C8B-B14F-4D97-AF65-F5344CB8AC3E}">
        <p14:creationId xmlns:p14="http://schemas.microsoft.com/office/powerpoint/2010/main" val="281395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 Easy Way – Do this first – Worst Case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ARRL Online Calculator </a:t>
            </a:r>
          </a:p>
          <a:p>
            <a:pPr lvl="1"/>
            <a:r>
              <a:rPr lang="en-US" dirty="0" smtClean="0"/>
              <a:t> </a:t>
            </a:r>
            <a:r>
              <a:rPr lang="en-US" sz="1600" dirty="0" smtClean="0"/>
              <a:t>https://www.youtube.com/watch?v=G3K7c8tb4OM</a:t>
            </a:r>
          </a:p>
          <a:p>
            <a:r>
              <a:rPr lang="en-US" dirty="0" smtClean="0"/>
              <a:t>What does it do?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Calculates the Minimum Safe Distance from the antenna.</a:t>
            </a:r>
          </a:p>
          <a:p>
            <a:r>
              <a:rPr lang="en-US" dirty="0"/>
              <a:t> </a:t>
            </a:r>
            <a:r>
              <a:rPr lang="en-US" dirty="0" smtClean="0"/>
              <a:t>Inputs</a:t>
            </a:r>
          </a:p>
          <a:p>
            <a:pPr lvl="1"/>
            <a:r>
              <a:rPr lang="en-US" sz="2800" dirty="0" smtClean="0"/>
              <a:t>Power at the antenna  (transmitter output power – feedline losses)</a:t>
            </a:r>
          </a:p>
          <a:p>
            <a:pPr lvl="1"/>
            <a:r>
              <a:rPr lang="en-US" sz="2800" dirty="0" smtClean="0"/>
              <a:t>Antenna Gain (</a:t>
            </a:r>
            <a:r>
              <a:rPr lang="en-US" sz="2800" dirty="0" err="1" smtClean="0"/>
              <a:t>dBi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Mode Duty Cycle</a:t>
            </a:r>
          </a:p>
          <a:p>
            <a:pPr lvl="1"/>
            <a:r>
              <a:rPr lang="en-US" sz="2800" dirty="0" smtClean="0"/>
              <a:t>Transmit Duty Cycle</a:t>
            </a:r>
          </a:p>
          <a:p>
            <a:pPr lvl="1"/>
            <a:r>
              <a:rPr lang="en-US" sz="2800" dirty="0" smtClean="0"/>
              <a:t>Frequency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1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The Easy Way – Do this first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ARRL Online Calculator</a:t>
            </a:r>
          </a:p>
          <a:p>
            <a:r>
              <a:rPr lang="en-US" sz="3600" dirty="0" smtClean="0"/>
              <a:t>What does it do?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Calculates the Minimum Safe Distance from the 	antenna.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Outputs</a:t>
            </a:r>
          </a:p>
          <a:p>
            <a:pPr lvl="1"/>
            <a:r>
              <a:rPr lang="en-US" sz="3600" dirty="0" smtClean="0"/>
              <a:t>Maximum Allowed Power Density (</a:t>
            </a:r>
            <a:r>
              <a:rPr lang="en-US" sz="3600" dirty="0" err="1" smtClean="0"/>
              <a:t>mW</a:t>
            </a:r>
            <a:r>
              <a:rPr lang="en-US" sz="3600" dirty="0" smtClean="0"/>
              <a:t>/cm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)</a:t>
            </a:r>
          </a:p>
          <a:p>
            <a:pPr lvl="1"/>
            <a:r>
              <a:rPr lang="en-US" sz="3600" dirty="0" smtClean="0"/>
              <a:t>Minimum Safe Distance (feet and meters)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33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439" y="0"/>
            <a:ext cx="527712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5377" y="1743780"/>
            <a:ext cx="22526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http://www.arrl.org/</a:t>
            </a:r>
            <a:endParaRPr lang="en-US" dirty="0" smtClean="0"/>
          </a:p>
          <a:p>
            <a:r>
              <a:rPr lang="en-US" dirty="0" err="1" smtClean="0"/>
              <a:t>rf</a:t>
            </a:r>
            <a:r>
              <a:rPr lang="en-US" dirty="0" smtClean="0"/>
              <a:t>-exposure-calculator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2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18286</TotalTime>
  <Words>478</Words>
  <Application>Microsoft Office PowerPoint</Application>
  <PresentationFormat>Widescreen</PresentationFormat>
  <Paragraphs>113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RF Exposure Calculations</vt:lpstr>
      <vt:lpstr>FCC RF Safety Rule Making History</vt:lpstr>
      <vt:lpstr>Why This Rule and What is Required?</vt:lpstr>
      <vt:lpstr>Categories of Exposure</vt:lpstr>
      <vt:lpstr>How to do the Calculations! The Hard Way.</vt:lpstr>
      <vt:lpstr>How to do the Calculations The Hard Way.</vt:lpstr>
      <vt:lpstr>The Easy Way – Do this first – Worst Case</vt:lpstr>
      <vt:lpstr>The Easy Way – Do this first</vt:lpstr>
      <vt:lpstr>PowerPoint Presentation</vt:lpstr>
      <vt:lpstr>PowerPoint Presentation</vt:lpstr>
      <vt:lpstr>PowerPoint Presentation</vt:lpstr>
      <vt:lpstr>Coax Line Loss Calculator https://www.qsl.net/co8tw/Coax_Calculator.htm</vt:lpstr>
      <vt:lpstr>PowerPoint Presentation</vt:lpstr>
      <vt:lpstr>Typical Antenna Gain Values</vt:lpstr>
      <vt:lpstr>Web links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 Exposure Calculations</dc:title>
  <dc:creator>Dennis</dc:creator>
  <cp:lastModifiedBy>Dennis</cp:lastModifiedBy>
  <cp:revision>26</cp:revision>
  <dcterms:created xsi:type="dcterms:W3CDTF">2023-07-20T00:10:49Z</dcterms:created>
  <dcterms:modified xsi:type="dcterms:W3CDTF">2023-08-03T00:28:10Z</dcterms:modified>
</cp:coreProperties>
</file>