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69" r:id="rId6"/>
    <p:sldId id="261" r:id="rId7"/>
    <p:sldId id="259" r:id="rId8"/>
    <p:sldId id="270" r:id="rId9"/>
    <p:sldId id="262" r:id="rId10"/>
    <p:sldId id="271"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v5r.com/ham-radio/coax-loss-calculato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869" y="220362"/>
            <a:ext cx="8825658" cy="3329581"/>
          </a:xfrm>
        </p:spPr>
        <p:txBody>
          <a:bodyPr/>
          <a:lstStyle/>
          <a:p>
            <a:pPr algn="ctr"/>
            <a:r>
              <a:rPr lang="en-US" dirty="0" smtClean="0"/>
              <a:t>Standing Wave Ratio </a:t>
            </a:r>
            <a:endParaRPr lang="en-US" dirty="0"/>
          </a:p>
        </p:txBody>
      </p:sp>
      <p:sp>
        <p:nvSpPr>
          <p:cNvPr id="3" name="Subtitle 2"/>
          <p:cNvSpPr>
            <a:spLocks noGrp="1"/>
          </p:cNvSpPr>
          <p:nvPr>
            <p:ph type="subTitle" idx="1"/>
          </p:nvPr>
        </p:nvSpPr>
        <p:spPr/>
        <p:txBody>
          <a:bodyPr/>
          <a:lstStyle/>
          <a:p>
            <a:pPr algn="ctr"/>
            <a:r>
              <a:rPr lang="en-US" dirty="0" smtClean="0"/>
              <a:t>Paul Morabito</a:t>
            </a:r>
          </a:p>
          <a:p>
            <a:pPr algn="ctr"/>
            <a:r>
              <a:rPr lang="en-US" dirty="0" smtClean="0"/>
              <a:t>11-06-2025</a:t>
            </a:r>
            <a:endParaRPr lang="en-US" dirty="0"/>
          </a:p>
        </p:txBody>
      </p:sp>
    </p:spTree>
    <p:extLst>
      <p:ext uri="{BB962C8B-B14F-4D97-AF65-F5344CB8AC3E}">
        <p14:creationId xmlns:p14="http://schemas.microsoft.com/office/powerpoint/2010/main" val="336689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Line Works for High SWR</a:t>
            </a:r>
            <a:endParaRPr lang="en-US" dirty="0"/>
          </a:p>
        </p:txBody>
      </p:sp>
      <p:sp>
        <p:nvSpPr>
          <p:cNvPr id="3" name="Content Placeholder 2"/>
          <p:cNvSpPr>
            <a:spLocks noGrp="1"/>
          </p:cNvSpPr>
          <p:nvPr>
            <p:ph idx="1"/>
          </p:nvPr>
        </p:nvSpPr>
        <p:spPr>
          <a:xfrm>
            <a:off x="646111" y="1649265"/>
            <a:ext cx="8946541" cy="4195481"/>
          </a:xfrm>
        </p:spPr>
        <p:txBody>
          <a:bodyPr/>
          <a:lstStyle/>
          <a:p>
            <a:r>
              <a:rPr lang="en-US" dirty="0" smtClean="0"/>
              <a:t>Been used since early days of Radio</a:t>
            </a:r>
          </a:p>
          <a:p>
            <a:r>
              <a:rPr lang="en-US" dirty="0" smtClean="0"/>
              <a:t>Loss is quite low at HF frequencies</a:t>
            </a:r>
          </a:p>
          <a:p>
            <a:r>
              <a:rPr lang="en-US" dirty="0" smtClean="0"/>
              <a:t>300 Feet of 450 ohm has a loss of 0.5 dB at 30 MHz where as high end Coax will be 1-2 dB loss</a:t>
            </a:r>
          </a:p>
          <a:p>
            <a:r>
              <a:rPr lang="en-US" dirty="0" smtClean="0"/>
              <a:t>Low loss because of air dielectric – allows most of the reflections to radiate instead of being lost within the cable</a:t>
            </a:r>
            <a:endParaRPr lang="en-US" dirty="0"/>
          </a:p>
        </p:txBody>
      </p:sp>
    </p:spTree>
    <p:extLst>
      <p:ext uri="{BB962C8B-B14F-4D97-AF65-F5344CB8AC3E}">
        <p14:creationId xmlns:p14="http://schemas.microsoft.com/office/powerpoint/2010/main" val="2541568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20709"/>
          </a:xfrm>
        </p:spPr>
        <p:txBody>
          <a:bodyPr/>
          <a:lstStyle/>
          <a:p>
            <a:r>
              <a:rPr lang="en-US" dirty="0" smtClean="0"/>
              <a:t>Ladder Line Example for High SWR</a:t>
            </a:r>
            <a:endParaRPr lang="en-US" dirty="0"/>
          </a:p>
        </p:txBody>
      </p:sp>
      <p:sp>
        <p:nvSpPr>
          <p:cNvPr id="3" name="Content Placeholder 2"/>
          <p:cNvSpPr>
            <a:spLocks noGrp="1"/>
          </p:cNvSpPr>
          <p:nvPr>
            <p:ph idx="1"/>
          </p:nvPr>
        </p:nvSpPr>
        <p:spPr>
          <a:xfrm>
            <a:off x="172437" y="1688758"/>
            <a:ext cx="7760601" cy="4674972"/>
          </a:xfrm>
        </p:spPr>
        <p:txBody>
          <a:bodyPr>
            <a:normAutofit/>
          </a:bodyPr>
          <a:lstStyle/>
          <a:p>
            <a:r>
              <a:rPr lang="en-US" dirty="0" smtClean="0"/>
              <a:t>Example – Installed New Full Wave HF dipole</a:t>
            </a:r>
          </a:p>
          <a:p>
            <a:pPr lvl="1"/>
            <a:r>
              <a:rPr lang="en-US" dirty="0" smtClean="0"/>
              <a:t>Feed it with 300 Feet of 450 ohm Ladder line with line loss of 0.5 dB at 30 MHz</a:t>
            </a:r>
          </a:p>
          <a:p>
            <a:pPr lvl="1"/>
            <a:r>
              <a:rPr lang="en-US" dirty="0" smtClean="0"/>
              <a:t>You happen to know Antenna impedance is 4500 ohms; “SWR 10:1”</a:t>
            </a:r>
          </a:p>
          <a:p>
            <a:pPr lvl="1"/>
            <a:r>
              <a:rPr lang="en-US" dirty="0" smtClean="0"/>
              <a:t>Recall Graph additional loss of 1.4 dB at 10:1 SWR</a:t>
            </a:r>
          </a:p>
          <a:p>
            <a:pPr lvl="1"/>
            <a:r>
              <a:rPr lang="en-US" dirty="0" smtClean="0"/>
              <a:t>Overall 1.9 dB loss – Toss in a tuner and you are Good to Go!</a:t>
            </a:r>
          </a:p>
          <a:p>
            <a:pPr lvl="1"/>
            <a:endParaRPr lang="en-US" dirty="0" smtClean="0"/>
          </a:p>
          <a:p>
            <a:r>
              <a:rPr lang="en-US" dirty="0" smtClean="0"/>
              <a:t>Your Friend with same exact radio, tuner and Antenna using 40 feet of 50 ohm coax with 0.25 dB loss.  He uses a turner to satisfy his radio but His SWR is 90:1 with mismatch loss of 12 </a:t>
            </a:r>
            <a:r>
              <a:rPr lang="en-US" dirty="0" err="1" smtClean="0"/>
              <a:t>dB.</a:t>
            </a:r>
            <a:endParaRPr lang="en-US" dirty="0" smtClean="0"/>
          </a:p>
        </p:txBody>
      </p:sp>
      <p:pic>
        <p:nvPicPr>
          <p:cNvPr id="4" name="Content Placeholder 3"/>
          <p:cNvPicPr>
            <a:picLocks noChangeAspect="1"/>
          </p:cNvPicPr>
          <p:nvPr/>
        </p:nvPicPr>
        <p:blipFill>
          <a:blip r:embed="rId2"/>
          <a:stretch>
            <a:fillRect/>
          </a:stretch>
        </p:blipFill>
        <p:spPr>
          <a:xfrm>
            <a:off x="7760042" y="1425147"/>
            <a:ext cx="4333103" cy="4712042"/>
          </a:xfrm>
          <a:prstGeom prst="rect">
            <a:avLst/>
          </a:prstGeom>
        </p:spPr>
      </p:pic>
      <p:cxnSp>
        <p:nvCxnSpPr>
          <p:cNvPr id="6" name="Straight Arrow Connector 5"/>
          <p:cNvCxnSpPr/>
          <p:nvPr/>
        </p:nvCxnSpPr>
        <p:spPr>
          <a:xfrm flipH="1" flipV="1">
            <a:off x="8962768" y="3319849"/>
            <a:ext cx="659027" cy="823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21795" y="3328086"/>
            <a:ext cx="0" cy="222421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7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SWR – Standing Wave Ratio</a:t>
            </a:r>
            <a:endParaRPr lang="en-US" dirty="0"/>
          </a:p>
        </p:txBody>
      </p:sp>
      <p:sp>
        <p:nvSpPr>
          <p:cNvPr id="3" name="Content Placeholder 2"/>
          <p:cNvSpPr>
            <a:spLocks noGrp="1"/>
          </p:cNvSpPr>
          <p:nvPr>
            <p:ph idx="1"/>
          </p:nvPr>
        </p:nvSpPr>
        <p:spPr>
          <a:xfrm>
            <a:off x="1103312" y="1639330"/>
            <a:ext cx="8946541" cy="4609069"/>
          </a:xfrm>
        </p:spPr>
        <p:txBody>
          <a:bodyPr>
            <a:normAutofit/>
          </a:bodyPr>
          <a:lstStyle/>
          <a:p>
            <a:r>
              <a:rPr lang="en-US" dirty="0" smtClean="0"/>
              <a:t>Seems to be a relentless drive to achieve the most coveted 1:1 SWR Ratio</a:t>
            </a:r>
          </a:p>
          <a:p>
            <a:endParaRPr lang="en-US" dirty="0" smtClean="0"/>
          </a:p>
          <a:p>
            <a:r>
              <a:rPr lang="en-US" dirty="0" smtClean="0"/>
              <a:t>Often on the air hear operators discuss, compare and brag about the efforts they went through to achieve a low SWR</a:t>
            </a:r>
          </a:p>
          <a:p>
            <a:endParaRPr lang="en-US" dirty="0"/>
          </a:p>
          <a:p>
            <a:r>
              <a:rPr lang="en-US" dirty="0"/>
              <a:t>Not the most important measurement of an </a:t>
            </a:r>
            <a:r>
              <a:rPr lang="en-US" dirty="0" smtClean="0"/>
              <a:t>Antenna’s performance </a:t>
            </a:r>
            <a:r>
              <a:rPr lang="en-US" dirty="0"/>
              <a:t>but easiest measurement to make</a:t>
            </a:r>
            <a:r>
              <a:rPr lang="en-US" dirty="0" smtClean="0"/>
              <a:t>.  Does not indicate how well an antenna radiates electromagnetic energy instead how much of the power offered to the antenna is reflected back to the load</a:t>
            </a:r>
            <a:endParaRPr lang="en-US" dirty="0"/>
          </a:p>
          <a:p>
            <a:pPr marL="0" indent="0">
              <a:buNone/>
            </a:pPr>
            <a:endParaRPr lang="en-US" dirty="0"/>
          </a:p>
          <a:p>
            <a:r>
              <a:rPr lang="en-US" dirty="0" smtClean="0"/>
              <a:t>What is SWR what makes it bad and when to worry about it?</a:t>
            </a:r>
          </a:p>
          <a:p>
            <a:pPr marL="0" indent="0">
              <a:buNone/>
            </a:pPr>
            <a:endParaRPr lang="en-US" dirty="0"/>
          </a:p>
        </p:txBody>
      </p:sp>
    </p:spTree>
    <p:extLst>
      <p:ext uri="{BB962C8B-B14F-4D97-AF65-F5344CB8AC3E}">
        <p14:creationId xmlns:p14="http://schemas.microsoft.com/office/powerpoint/2010/main" val="315755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SWR</a:t>
            </a:r>
            <a:endParaRPr lang="en-US" dirty="0"/>
          </a:p>
        </p:txBody>
      </p:sp>
      <p:sp>
        <p:nvSpPr>
          <p:cNvPr id="3" name="Content Placeholder 2"/>
          <p:cNvSpPr>
            <a:spLocks noGrp="1"/>
          </p:cNvSpPr>
          <p:nvPr>
            <p:ph idx="1"/>
          </p:nvPr>
        </p:nvSpPr>
        <p:spPr>
          <a:xfrm>
            <a:off x="946793" y="1435080"/>
            <a:ext cx="8946541" cy="4195481"/>
          </a:xfrm>
        </p:spPr>
        <p:txBody>
          <a:bodyPr/>
          <a:lstStyle/>
          <a:p>
            <a:r>
              <a:rPr lang="en-US" dirty="0" smtClean="0"/>
              <a:t>Sometimes called VSWR – Voltage standing wave ratio</a:t>
            </a:r>
          </a:p>
          <a:p>
            <a:endParaRPr lang="en-US" dirty="0"/>
          </a:p>
          <a:p>
            <a:r>
              <a:rPr lang="en-US" dirty="0" smtClean="0"/>
              <a:t>When Keying a transmitter an RF voltage develops on the transmission line</a:t>
            </a:r>
          </a:p>
          <a:p>
            <a:pPr lvl="1"/>
            <a:r>
              <a:rPr lang="en-US" dirty="0" smtClean="0"/>
              <a:t>Forward Wave – voltage travels down the feed line to the antenna</a:t>
            </a:r>
          </a:p>
          <a:p>
            <a:pPr lvl="1"/>
            <a:r>
              <a:rPr lang="en-US" dirty="0" smtClean="0"/>
              <a:t>Reflected Wave – in some cases the wave is reflected back because of impedance mismatch at the load</a:t>
            </a:r>
          </a:p>
          <a:p>
            <a:pPr lvl="1"/>
            <a:endParaRPr lang="en-US" dirty="0"/>
          </a:p>
          <a:p>
            <a:r>
              <a:rPr lang="en-US" dirty="0" smtClean="0"/>
              <a:t>SWR is a measure of what is happening to the forward and reverse voltage waveforms and how they compare in size</a:t>
            </a:r>
          </a:p>
          <a:p>
            <a:endParaRPr lang="en-US" dirty="0"/>
          </a:p>
        </p:txBody>
      </p:sp>
    </p:spTree>
    <p:extLst>
      <p:ext uri="{BB962C8B-B14F-4D97-AF65-F5344CB8AC3E}">
        <p14:creationId xmlns:p14="http://schemas.microsoft.com/office/powerpoint/2010/main" val="32035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79675" cy="1400530"/>
          </a:xfrm>
        </p:spPr>
        <p:txBody>
          <a:bodyPr/>
          <a:lstStyle/>
          <a:p>
            <a:r>
              <a:rPr lang="en-US" dirty="0" smtClean="0"/>
              <a:t>Figure of Waveforms for a </a:t>
            </a:r>
            <a:r>
              <a:rPr lang="en-US" dirty="0"/>
              <a:t>M</a:t>
            </a:r>
            <a:r>
              <a:rPr lang="en-US" dirty="0" smtClean="0"/>
              <a:t>ismatched System</a:t>
            </a:r>
            <a:endParaRPr lang="en-US" dirty="0"/>
          </a:p>
        </p:txBody>
      </p:sp>
      <p:pic>
        <p:nvPicPr>
          <p:cNvPr id="4" name="Content Placeholder 3"/>
          <p:cNvPicPr>
            <a:picLocks noGrp="1" noChangeAspect="1"/>
          </p:cNvPicPr>
          <p:nvPr>
            <p:ph idx="1"/>
          </p:nvPr>
        </p:nvPicPr>
        <p:blipFill>
          <a:blip r:embed="rId2"/>
          <a:stretch>
            <a:fillRect/>
          </a:stretch>
        </p:blipFill>
        <p:spPr>
          <a:xfrm>
            <a:off x="2670733" y="1121955"/>
            <a:ext cx="7410450" cy="3552825"/>
          </a:xfrm>
          <a:prstGeom prst="rect">
            <a:avLst/>
          </a:prstGeom>
        </p:spPr>
      </p:pic>
      <p:sp>
        <p:nvSpPr>
          <p:cNvPr id="3" name="Rectangle 2"/>
          <p:cNvSpPr/>
          <p:nvPr/>
        </p:nvSpPr>
        <p:spPr>
          <a:xfrm>
            <a:off x="321276" y="5025081"/>
            <a:ext cx="11038703" cy="1354217"/>
          </a:xfrm>
          <a:prstGeom prst="rect">
            <a:avLst/>
          </a:prstGeom>
        </p:spPr>
        <p:txBody>
          <a:bodyPr wrap="square">
            <a:spAutoFit/>
          </a:bodyPr>
          <a:lstStyle/>
          <a:p>
            <a:r>
              <a:rPr lang="en-US" dirty="0" smtClean="0"/>
              <a:t> </a:t>
            </a:r>
            <a:r>
              <a:rPr lang="en-US" sz="1600" dirty="0" smtClean="0"/>
              <a:t>A standing </a:t>
            </a:r>
            <a:r>
              <a:rPr lang="en-US" sz="1600" dirty="0"/>
              <a:t>wave in a transmission line isn't a single, real, propagating wave but rather the result of the interference pattern created by two real waves moving in opposite directions. An incident wave reflects from an impedance mismatch at the load, creating a reflected wave that interferes with the incident wave, forming a stationary pattern of nodes and antinodes. These real, traveling waves of voltage and current cause the standing wave phenomenon</a:t>
            </a:r>
          </a:p>
        </p:txBody>
      </p:sp>
    </p:spTree>
    <p:extLst>
      <p:ext uri="{BB962C8B-B14F-4D97-AF65-F5344CB8AC3E}">
        <p14:creationId xmlns:p14="http://schemas.microsoft.com/office/powerpoint/2010/main" val="250863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Prolong Transmission at High SWR</a:t>
            </a:r>
            <a:endParaRPr lang="en-US" dirty="0"/>
          </a:p>
        </p:txBody>
      </p:sp>
      <p:sp>
        <p:nvSpPr>
          <p:cNvPr id="3" name="Content Placeholder 2"/>
          <p:cNvSpPr>
            <a:spLocks noGrp="1"/>
          </p:cNvSpPr>
          <p:nvPr>
            <p:ph idx="1"/>
          </p:nvPr>
        </p:nvSpPr>
        <p:spPr>
          <a:xfrm>
            <a:off x="1020934" y="1476270"/>
            <a:ext cx="8946541" cy="4916292"/>
          </a:xfrm>
        </p:spPr>
        <p:txBody>
          <a:bodyPr>
            <a:normAutofit fontScale="92500" lnSpcReduction="20000"/>
          </a:bodyPr>
          <a:lstStyle/>
          <a:p>
            <a:r>
              <a:rPr lang="en-US" dirty="0" smtClean="0"/>
              <a:t>Can damage </a:t>
            </a:r>
            <a:r>
              <a:rPr lang="en-US" dirty="0"/>
              <a:t>a transmitter's final amplifier stages due to reflected power</a:t>
            </a:r>
            <a:r>
              <a:rPr lang="en-US" dirty="0" smtClean="0"/>
              <a:t>, leading to overheating and complete burnout</a:t>
            </a:r>
          </a:p>
          <a:p>
            <a:endParaRPr lang="en-US" dirty="0"/>
          </a:p>
          <a:p>
            <a:r>
              <a:rPr lang="en-US" dirty="0"/>
              <a:t>High voltages and currents from the reflected power can damage the internal components of the radio, while excessive heat can melt insulation and destroy </a:t>
            </a:r>
            <a:r>
              <a:rPr lang="en-US" dirty="0" smtClean="0"/>
              <a:t>semiconductors</a:t>
            </a:r>
          </a:p>
          <a:p>
            <a:endParaRPr lang="en-US" dirty="0"/>
          </a:p>
          <a:p>
            <a:r>
              <a:rPr lang="en-US" dirty="0"/>
              <a:t>Most modern transmitters have protection circuits to reduce output power or shut down when SWR is too high, but sustained operation can still shorten the radio's </a:t>
            </a:r>
            <a:r>
              <a:rPr lang="en-US" dirty="0" smtClean="0"/>
              <a:t>lifespan</a:t>
            </a:r>
          </a:p>
          <a:p>
            <a:endParaRPr lang="en-US" dirty="0"/>
          </a:p>
          <a:p>
            <a:r>
              <a:rPr lang="en-US" dirty="0" smtClean="0"/>
              <a:t>Do you know what your radio will do when it encounters high prolong SWR?</a:t>
            </a:r>
          </a:p>
          <a:p>
            <a:pPr lvl="1"/>
            <a:r>
              <a:rPr lang="en-US" dirty="0" err="1" smtClean="0"/>
              <a:t>Icom</a:t>
            </a:r>
            <a:r>
              <a:rPr lang="en-US" dirty="0" smtClean="0"/>
              <a:t> IC-7300 – Will not turn off - Lowers power – enters Emergency mode to handle 10:1</a:t>
            </a:r>
          </a:p>
          <a:p>
            <a:pPr lvl="1"/>
            <a:r>
              <a:rPr lang="en-US" dirty="0" err="1" smtClean="0"/>
              <a:t>Icom</a:t>
            </a:r>
            <a:r>
              <a:rPr lang="en-US" dirty="0" smtClean="0"/>
              <a:t> IC-9700 – Will shut down</a:t>
            </a:r>
            <a:endParaRPr lang="en-US" dirty="0"/>
          </a:p>
        </p:txBody>
      </p:sp>
    </p:spTree>
    <p:extLst>
      <p:ext uri="{BB962C8B-B14F-4D97-AF65-F5344CB8AC3E}">
        <p14:creationId xmlns:p14="http://schemas.microsoft.com/office/powerpoint/2010/main" val="163872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95" y="97503"/>
            <a:ext cx="9404723" cy="932227"/>
          </a:xfrm>
        </p:spPr>
        <p:txBody>
          <a:bodyPr/>
          <a:lstStyle/>
          <a:p>
            <a:r>
              <a:rPr lang="en-US" dirty="0" smtClean="0"/>
              <a:t>SWR vs % Voltage Reflected</a:t>
            </a:r>
            <a:endParaRPr lang="en-US" dirty="0"/>
          </a:p>
        </p:txBody>
      </p:sp>
      <p:pic>
        <p:nvPicPr>
          <p:cNvPr id="4" name="Content Placeholder 3"/>
          <p:cNvPicPr>
            <a:picLocks noGrp="1" noChangeAspect="1"/>
          </p:cNvPicPr>
          <p:nvPr>
            <p:ph idx="1"/>
          </p:nvPr>
        </p:nvPicPr>
        <p:blipFill>
          <a:blip r:embed="rId2"/>
          <a:stretch>
            <a:fillRect/>
          </a:stretch>
        </p:blipFill>
        <p:spPr>
          <a:xfrm>
            <a:off x="8262551" y="1415654"/>
            <a:ext cx="3262699" cy="3422209"/>
          </a:xfrm>
          <a:prstGeom prst="rect">
            <a:avLst/>
          </a:prstGeom>
        </p:spPr>
      </p:pic>
      <p:sp>
        <p:nvSpPr>
          <p:cNvPr id="3" name="TextBox 2"/>
          <p:cNvSpPr txBox="1"/>
          <p:nvPr/>
        </p:nvSpPr>
        <p:spPr>
          <a:xfrm>
            <a:off x="82379" y="1225689"/>
            <a:ext cx="8344929" cy="5632311"/>
          </a:xfrm>
          <a:prstGeom prst="rect">
            <a:avLst/>
          </a:prstGeom>
          <a:noFill/>
        </p:spPr>
        <p:txBody>
          <a:bodyPr wrap="square" rtlCol="0">
            <a:spAutoFit/>
          </a:bodyPr>
          <a:lstStyle/>
          <a:p>
            <a:r>
              <a:rPr lang="en-US" dirty="0" smtClean="0"/>
              <a:t>Example #1</a:t>
            </a:r>
          </a:p>
          <a:p>
            <a:r>
              <a:rPr lang="en-US" dirty="0"/>
              <a:t>	</a:t>
            </a:r>
            <a:r>
              <a:rPr lang="en-US" dirty="0" smtClean="0"/>
              <a:t>50 ohm coax </a:t>
            </a:r>
            <a:r>
              <a:rPr lang="en-US" b="1" dirty="0" smtClean="0"/>
              <a:t>(assume no loss) </a:t>
            </a:r>
            <a:r>
              <a:rPr lang="en-US" dirty="0" smtClean="0"/>
              <a:t>and 50 ohm antenna Impedance</a:t>
            </a:r>
          </a:p>
          <a:p>
            <a:r>
              <a:rPr lang="en-US" dirty="0"/>
              <a:t>	</a:t>
            </a:r>
            <a:r>
              <a:rPr lang="en-US" dirty="0" smtClean="0"/>
              <a:t>Matched condition SWR 1:1</a:t>
            </a:r>
          </a:p>
          <a:p>
            <a:r>
              <a:rPr lang="en-US" dirty="0" smtClean="0"/>
              <a:t>       All </a:t>
            </a:r>
            <a:r>
              <a:rPr lang="en-US" dirty="0"/>
              <a:t>energy transferred to antenna to be </a:t>
            </a:r>
            <a:r>
              <a:rPr lang="en-US" dirty="0" smtClean="0"/>
              <a:t>radiated</a:t>
            </a:r>
          </a:p>
          <a:p>
            <a:r>
              <a:rPr lang="en-US" dirty="0"/>
              <a:t>	</a:t>
            </a:r>
            <a:r>
              <a:rPr lang="en-US" dirty="0" smtClean="0"/>
              <a:t>Same voltage exists anywhere along the </a:t>
            </a:r>
            <a:r>
              <a:rPr lang="en-US" dirty="0"/>
              <a:t>c</a:t>
            </a:r>
            <a:r>
              <a:rPr lang="en-US" dirty="0" smtClean="0"/>
              <a:t>oax</a:t>
            </a:r>
          </a:p>
          <a:p>
            <a:endParaRPr lang="en-US" dirty="0" smtClean="0"/>
          </a:p>
          <a:p>
            <a:endParaRPr lang="en-US" dirty="0"/>
          </a:p>
          <a:p>
            <a:r>
              <a:rPr lang="en-US" dirty="0" smtClean="0"/>
              <a:t>Example#2</a:t>
            </a:r>
          </a:p>
          <a:p>
            <a:r>
              <a:rPr lang="en-US" dirty="0"/>
              <a:t>	 50 ohm </a:t>
            </a:r>
            <a:r>
              <a:rPr lang="en-US" dirty="0" smtClean="0"/>
              <a:t>coax </a:t>
            </a:r>
            <a:r>
              <a:rPr lang="en-US" b="1" dirty="0" smtClean="0"/>
              <a:t>(assume no loss) </a:t>
            </a:r>
            <a:r>
              <a:rPr lang="en-US" dirty="0"/>
              <a:t>and </a:t>
            </a:r>
            <a:r>
              <a:rPr lang="en-US" dirty="0" smtClean="0"/>
              <a:t>100 </a:t>
            </a:r>
            <a:r>
              <a:rPr lang="en-US" dirty="0"/>
              <a:t>ohm antenna Impedance</a:t>
            </a:r>
            <a:endParaRPr lang="en-US" dirty="0" smtClean="0"/>
          </a:p>
          <a:p>
            <a:r>
              <a:rPr lang="en-US" dirty="0"/>
              <a:t>	</a:t>
            </a:r>
            <a:r>
              <a:rPr lang="en-US" dirty="0" smtClean="0"/>
              <a:t> Mismatched condition SWR 2:1</a:t>
            </a:r>
          </a:p>
          <a:p>
            <a:r>
              <a:rPr lang="en-US" dirty="0"/>
              <a:t>	</a:t>
            </a:r>
            <a:r>
              <a:rPr lang="en-US" dirty="0" smtClean="0"/>
              <a:t> As you move along the coax length the voltage changes</a:t>
            </a:r>
          </a:p>
          <a:p>
            <a:r>
              <a:rPr lang="en-US" dirty="0"/>
              <a:t>	</a:t>
            </a:r>
            <a:r>
              <a:rPr lang="en-US" dirty="0" smtClean="0"/>
              <a:t>	as it now has peaks and valleys</a:t>
            </a:r>
          </a:p>
          <a:p>
            <a:r>
              <a:rPr lang="en-US" dirty="0"/>
              <a:t>	</a:t>
            </a:r>
            <a:r>
              <a:rPr lang="en-US" dirty="0" smtClean="0"/>
              <a:t> 33 % of voltage wave is reflected and eithers add</a:t>
            </a:r>
          </a:p>
          <a:p>
            <a:r>
              <a:rPr lang="en-US" dirty="0"/>
              <a:t>	</a:t>
            </a:r>
            <a:r>
              <a:rPr lang="en-US" dirty="0" smtClean="0"/>
              <a:t>	to and subtracts from the forward voltage wave</a:t>
            </a:r>
          </a:p>
          <a:p>
            <a:r>
              <a:rPr lang="en-US" dirty="0"/>
              <a:t>	</a:t>
            </a:r>
            <a:r>
              <a:rPr lang="en-US" dirty="0" smtClean="0"/>
              <a:t>Since the voltage along the line changes with position and is 		   		different from what the transmitter would produce a Standing 		Wave occurs</a:t>
            </a:r>
          </a:p>
          <a:p>
            <a:r>
              <a:rPr lang="en-US" dirty="0"/>
              <a:t>	</a:t>
            </a:r>
            <a:r>
              <a:rPr lang="en-US" dirty="0" smtClean="0"/>
              <a:t>“All Power will eventually gets radiated”</a:t>
            </a:r>
          </a:p>
          <a:p>
            <a:r>
              <a:rPr lang="en-US" dirty="0"/>
              <a:t>	</a:t>
            </a:r>
            <a:endParaRPr lang="en-US" dirty="0" smtClean="0"/>
          </a:p>
          <a:p>
            <a:r>
              <a:rPr lang="en-US" dirty="0"/>
              <a:t>	</a:t>
            </a:r>
          </a:p>
        </p:txBody>
      </p:sp>
    </p:spTree>
    <p:extLst>
      <p:ext uri="{BB962C8B-B14F-4D97-AF65-F5344CB8AC3E}">
        <p14:creationId xmlns:p14="http://schemas.microsoft.com/office/powerpoint/2010/main" val="206237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3" y="123205"/>
            <a:ext cx="9935504" cy="1400530"/>
          </a:xfrm>
        </p:spPr>
        <p:txBody>
          <a:bodyPr/>
          <a:lstStyle/>
          <a:p>
            <a:r>
              <a:rPr lang="en-US" dirty="0" smtClean="0"/>
              <a:t> What about Line Loss</a:t>
            </a:r>
            <a:endParaRPr lang="en-US" sz="3600" dirty="0"/>
          </a:p>
        </p:txBody>
      </p:sp>
      <p:pic>
        <p:nvPicPr>
          <p:cNvPr id="4" name="Content Placeholder 3"/>
          <p:cNvPicPr>
            <a:picLocks noGrp="1" noChangeAspect="1"/>
          </p:cNvPicPr>
          <p:nvPr>
            <p:ph idx="1"/>
          </p:nvPr>
        </p:nvPicPr>
        <p:blipFill>
          <a:blip r:embed="rId2"/>
          <a:stretch>
            <a:fillRect/>
          </a:stretch>
        </p:blipFill>
        <p:spPr>
          <a:xfrm>
            <a:off x="5700584" y="881183"/>
            <a:ext cx="5156886" cy="497829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23648873"/>
              </p:ext>
            </p:extLst>
          </p:nvPr>
        </p:nvGraphicFramePr>
        <p:xfrm>
          <a:off x="444651" y="2490000"/>
          <a:ext cx="4426593" cy="1544368"/>
        </p:xfrm>
        <a:graphic>
          <a:graphicData uri="http://schemas.openxmlformats.org/drawingml/2006/table">
            <a:tbl>
              <a:tblPr>
                <a:tableStyleId>{5C22544A-7EE6-4342-B048-85BDC9FD1C3A}</a:tableStyleId>
              </a:tblPr>
              <a:tblGrid>
                <a:gridCol w="960106"/>
                <a:gridCol w="717553"/>
                <a:gridCol w="983687"/>
                <a:gridCol w="1765247"/>
              </a:tblGrid>
              <a:tr h="411892">
                <a:tc>
                  <a:txBody>
                    <a:bodyPr/>
                    <a:lstStyle/>
                    <a:p>
                      <a:pPr algn="ctr" fontAlgn="b"/>
                      <a:r>
                        <a:rPr lang="en-US" sz="1100" u="none" strike="noStrike" dirty="0">
                          <a:effectLst/>
                        </a:rPr>
                        <a:t>SWR</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Cable Loss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MisMatch Loss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Power Applied to Antenna</a:t>
                      </a:r>
                      <a:endParaRPr lang="en-US" sz="1100" b="1" i="0" u="none" strike="noStrike">
                        <a:solidFill>
                          <a:srgbClr val="000000"/>
                        </a:solidFill>
                        <a:effectLst/>
                        <a:latin typeface="Calibri" panose="020F0502020204030204" pitchFamily="34" charset="0"/>
                      </a:endParaRPr>
                    </a:p>
                  </a:txBody>
                  <a:tcPr marL="9525" marR="9525" marT="9525" marB="0" anchor="b"/>
                </a:tc>
              </a:tr>
              <a:tr h="377492">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0.00 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0.50 W</a:t>
                      </a:r>
                      <a:endParaRPr lang="en-US" sz="1100" b="0" i="0" u="none" strike="noStrike">
                        <a:solidFill>
                          <a:srgbClr val="000000"/>
                        </a:solidFill>
                        <a:effectLst/>
                        <a:latin typeface="Calibri" panose="020F0502020204030204" pitchFamily="34" charset="0"/>
                      </a:endParaRPr>
                    </a:p>
                  </a:txBody>
                  <a:tcPr marL="9525" marR="9525" marT="9525" marB="0" anchor="b"/>
                </a:tc>
              </a:tr>
              <a:tr h="377492">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0.35 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0.46 W</a:t>
                      </a:r>
                      <a:endParaRPr lang="en-US" sz="1100" b="0" i="0" u="none" strike="noStrike">
                        <a:solidFill>
                          <a:srgbClr val="000000"/>
                        </a:solidFill>
                        <a:effectLst/>
                        <a:latin typeface="Calibri" panose="020F0502020204030204" pitchFamily="34" charset="0"/>
                      </a:endParaRPr>
                    </a:p>
                  </a:txBody>
                  <a:tcPr marL="9525" marR="9525" marT="9525" marB="0" anchor="b"/>
                </a:tc>
              </a:tr>
              <a:tr h="377492">
                <a:tc>
                  <a:txBody>
                    <a:bodyPr/>
                    <a:lstStyle/>
                    <a:p>
                      <a:pPr algn="ct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0.90 dB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0.41 W</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7" name="TextBox 6"/>
          <p:cNvSpPr txBox="1"/>
          <p:nvPr/>
        </p:nvSpPr>
        <p:spPr>
          <a:xfrm>
            <a:off x="998023" y="1924868"/>
            <a:ext cx="4436076" cy="369332"/>
          </a:xfrm>
          <a:prstGeom prst="rect">
            <a:avLst/>
          </a:prstGeom>
          <a:noFill/>
        </p:spPr>
        <p:txBody>
          <a:bodyPr wrap="square" rtlCol="0">
            <a:spAutoFit/>
          </a:bodyPr>
          <a:lstStyle/>
          <a:p>
            <a:r>
              <a:rPr lang="en-US" dirty="0" smtClean="0"/>
              <a:t>Transmitting 1 Watt of Power</a:t>
            </a:r>
            <a:endParaRPr lang="en-US" dirty="0"/>
          </a:p>
        </p:txBody>
      </p:sp>
      <p:sp>
        <p:nvSpPr>
          <p:cNvPr id="8" name="TextBox 7"/>
          <p:cNvSpPr txBox="1"/>
          <p:nvPr/>
        </p:nvSpPr>
        <p:spPr>
          <a:xfrm>
            <a:off x="551936" y="5008606"/>
            <a:ext cx="3451654" cy="369332"/>
          </a:xfrm>
          <a:prstGeom prst="rect">
            <a:avLst/>
          </a:prstGeom>
          <a:noFill/>
        </p:spPr>
        <p:txBody>
          <a:bodyPr wrap="square" rtlCol="0">
            <a:spAutoFit/>
          </a:bodyPr>
          <a:lstStyle/>
          <a:p>
            <a:r>
              <a:rPr lang="en-US" dirty="0" smtClean="0">
                <a:hlinkClick r:id="rId3"/>
              </a:rPr>
              <a:t>Link: Coax Loss Calculator</a:t>
            </a:r>
            <a:endParaRPr lang="en-US" dirty="0"/>
          </a:p>
        </p:txBody>
      </p:sp>
      <p:cxnSp>
        <p:nvCxnSpPr>
          <p:cNvPr id="5" name="Straight Connector 4"/>
          <p:cNvCxnSpPr/>
          <p:nvPr/>
        </p:nvCxnSpPr>
        <p:spPr>
          <a:xfrm flipV="1">
            <a:off x="9481751" y="4135395"/>
            <a:ext cx="0" cy="1112108"/>
          </a:xfrm>
          <a:prstGeom prst="line">
            <a:avLst/>
          </a:prstGeom>
          <a:ln w="381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092778" y="4094205"/>
            <a:ext cx="2372498" cy="4942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092778" y="3262184"/>
            <a:ext cx="2388973" cy="823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481751" y="3270422"/>
            <a:ext cx="0" cy="8649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53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225" y="1204420"/>
            <a:ext cx="8946541" cy="5542369"/>
          </a:xfrm>
        </p:spPr>
        <p:txBody>
          <a:bodyPr>
            <a:normAutofit/>
          </a:bodyPr>
          <a:lstStyle/>
          <a:p>
            <a:r>
              <a:rPr lang="en-US" sz="1600" dirty="0"/>
              <a:t>Factors affecting cable lifetime</a:t>
            </a:r>
          </a:p>
          <a:p>
            <a:pPr lvl="1"/>
            <a:r>
              <a:rPr lang="en-US" sz="1400" b="1" dirty="0"/>
              <a:t>Cable quality:</a:t>
            </a:r>
            <a:r>
              <a:rPr lang="en-US" sz="1400" dirty="0"/>
              <a:t> </a:t>
            </a:r>
            <a:r>
              <a:rPr lang="en-US" sz="1400" dirty="0" smtClean="0"/>
              <a:t> Higher-quality </a:t>
            </a:r>
            <a:r>
              <a:rPr lang="en-US" sz="1400" dirty="0"/>
              <a:t>cables with better UV-resistant jackets, like LMR-200 or LMR-400, are designed for longer outdoor life. </a:t>
            </a:r>
          </a:p>
          <a:p>
            <a:pPr lvl="1"/>
            <a:r>
              <a:rPr lang="en-US" sz="1400" b="1" dirty="0"/>
              <a:t>Installation environment:</a:t>
            </a:r>
            <a:r>
              <a:rPr lang="en-US" sz="1400" dirty="0"/>
              <a:t> </a:t>
            </a:r>
            <a:r>
              <a:rPr lang="en-US" sz="1400" dirty="0" smtClean="0"/>
              <a:t>Cables </a:t>
            </a:r>
            <a:r>
              <a:rPr lang="en-US" sz="1400" dirty="0"/>
              <a:t>exposed to harsh UV radiation, moisture, and extreme temperatures will degrade faster. </a:t>
            </a:r>
          </a:p>
          <a:p>
            <a:pPr lvl="1"/>
            <a:r>
              <a:rPr lang="en-US" sz="1400" b="1" dirty="0"/>
              <a:t>Physical damage:</a:t>
            </a:r>
            <a:r>
              <a:rPr lang="en-US" sz="1400" dirty="0"/>
              <a:t> </a:t>
            </a:r>
            <a:r>
              <a:rPr lang="en-US" sz="1400" dirty="0" smtClean="0"/>
              <a:t>Sharp </a:t>
            </a:r>
            <a:r>
              <a:rPr lang="en-US" sz="1400" dirty="0"/>
              <a:t>bends, kinks, or other physical damage can shorten the cable's lifespan. </a:t>
            </a:r>
          </a:p>
          <a:p>
            <a:pPr lvl="1"/>
            <a:r>
              <a:rPr lang="en-US" sz="1400" b="1" dirty="0"/>
              <a:t>Signal frequency:</a:t>
            </a:r>
            <a:r>
              <a:rPr lang="en-US" sz="1400" dirty="0"/>
              <a:t> </a:t>
            </a:r>
            <a:r>
              <a:rPr lang="en-US" sz="1400" dirty="0" smtClean="0"/>
              <a:t>Higher </a:t>
            </a:r>
            <a:r>
              <a:rPr lang="en-US" sz="1400" dirty="0"/>
              <a:t>frequencies are more susceptible to signal loss, and a cable's performance can degrade over time, making it important to monitor </a:t>
            </a:r>
            <a:r>
              <a:rPr lang="en-US" sz="1400" dirty="0" smtClean="0"/>
              <a:t>SWR.</a:t>
            </a:r>
            <a:r>
              <a:rPr lang="en-US" sz="1400" dirty="0"/>
              <a:t> </a:t>
            </a:r>
            <a:endParaRPr lang="en-US" sz="1400" dirty="0" smtClean="0"/>
          </a:p>
          <a:p>
            <a:pPr lvl="1"/>
            <a:endParaRPr lang="en-US" sz="1400" dirty="0"/>
          </a:p>
          <a:p>
            <a:r>
              <a:rPr lang="en-US" sz="1600" dirty="0"/>
              <a:t>How to tell if your cable needs replacing</a:t>
            </a:r>
          </a:p>
          <a:p>
            <a:pPr lvl="1"/>
            <a:r>
              <a:rPr lang="en-US" sz="1400" b="1" dirty="0"/>
              <a:t>Visual inspection:</a:t>
            </a:r>
            <a:r>
              <a:rPr lang="en-US" sz="1400" dirty="0"/>
              <a:t> </a:t>
            </a:r>
            <a:r>
              <a:rPr lang="en-US" sz="1400" dirty="0" smtClean="0"/>
              <a:t>Look </a:t>
            </a:r>
            <a:r>
              <a:rPr lang="en-US" sz="1400" dirty="0"/>
              <a:t>for cracking in the insulation, corrosion on the connectors, or other signs of physical damage.</a:t>
            </a:r>
          </a:p>
          <a:p>
            <a:pPr lvl="1"/>
            <a:r>
              <a:rPr lang="en-US" sz="1400" b="1" dirty="0"/>
              <a:t>Performance </a:t>
            </a:r>
            <a:r>
              <a:rPr lang="en-US" sz="1400" b="1" dirty="0" smtClean="0"/>
              <a:t>testing: </a:t>
            </a:r>
            <a:r>
              <a:rPr lang="en-US" sz="1400" dirty="0" smtClean="0"/>
              <a:t>Check </a:t>
            </a:r>
            <a:r>
              <a:rPr lang="en-US" sz="1400" dirty="0"/>
              <a:t>for an increase in signal loss or a change in characteristic impedance using an SWR meter into a dummy load.</a:t>
            </a:r>
          </a:p>
          <a:p>
            <a:pPr lvl="1"/>
            <a:r>
              <a:rPr lang="en-US" sz="1400" b="1" dirty="0"/>
              <a:t>SWR/loss test:</a:t>
            </a:r>
            <a:r>
              <a:rPr lang="en-US" sz="1400" dirty="0"/>
              <a:t> </a:t>
            </a:r>
            <a:r>
              <a:rPr lang="en-US" sz="1400" dirty="0" smtClean="0"/>
              <a:t>If </a:t>
            </a:r>
            <a:r>
              <a:rPr lang="en-US" sz="1400" dirty="0"/>
              <a:t>the cable passes visual inspection and the SWR and loss tests are within acceptable limits, it can often be reused.</a:t>
            </a:r>
            <a:r>
              <a:rPr lang="en-US" dirty="0"/>
              <a:t> </a:t>
            </a:r>
          </a:p>
          <a:p>
            <a:endParaRPr lang="en-US" dirty="0"/>
          </a:p>
        </p:txBody>
      </p:sp>
      <p:sp>
        <p:nvSpPr>
          <p:cNvPr id="2" name="TextBox 1"/>
          <p:cNvSpPr txBox="1"/>
          <p:nvPr/>
        </p:nvSpPr>
        <p:spPr>
          <a:xfrm>
            <a:off x="724930" y="238897"/>
            <a:ext cx="10272584" cy="769441"/>
          </a:xfrm>
          <a:prstGeom prst="rect">
            <a:avLst/>
          </a:prstGeom>
          <a:noFill/>
        </p:spPr>
        <p:txBody>
          <a:bodyPr wrap="square" rtlCol="0">
            <a:spAutoFit/>
          </a:bodyPr>
          <a:lstStyle/>
          <a:p>
            <a:r>
              <a:rPr lang="en-US" sz="4400" dirty="0" smtClean="0"/>
              <a:t>Feed line Lifetime</a:t>
            </a:r>
            <a:endParaRPr lang="en-US" sz="4400" dirty="0"/>
          </a:p>
        </p:txBody>
      </p:sp>
    </p:spTree>
    <p:extLst>
      <p:ext uri="{BB962C8B-B14F-4D97-AF65-F5344CB8AC3E}">
        <p14:creationId xmlns:p14="http://schemas.microsoft.com/office/powerpoint/2010/main" val="262537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46" y="164394"/>
            <a:ext cx="9404723" cy="1400530"/>
          </a:xfrm>
        </p:spPr>
        <p:txBody>
          <a:bodyPr/>
          <a:lstStyle/>
          <a:p>
            <a:r>
              <a:rPr lang="en-US" dirty="0" smtClean="0"/>
              <a:t>SWR Readings at Transmitter can be Misleading</a:t>
            </a:r>
            <a:endParaRPr lang="en-US" dirty="0"/>
          </a:p>
        </p:txBody>
      </p:sp>
      <p:pic>
        <p:nvPicPr>
          <p:cNvPr id="4" name="Content Placeholder 3"/>
          <p:cNvPicPr>
            <a:picLocks noGrp="1" noChangeAspect="1"/>
          </p:cNvPicPr>
          <p:nvPr>
            <p:ph idx="1"/>
          </p:nvPr>
        </p:nvPicPr>
        <p:blipFill>
          <a:blip r:embed="rId2"/>
          <a:stretch>
            <a:fillRect/>
          </a:stretch>
        </p:blipFill>
        <p:spPr>
          <a:xfrm>
            <a:off x="5642919" y="1118204"/>
            <a:ext cx="4258962" cy="5097244"/>
          </a:xfrm>
          <a:prstGeom prst="rect">
            <a:avLst/>
          </a:prstGeom>
        </p:spPr>
      </p:pic>
      <p:sp>
        <p:nvSpPr>
          <p:cNvPr id="3" name="TextBox 2"/>
          <p:cNvSpPr txBox="1"/>
          <p:nvPr/>
        </p:nvSpPr>
        <p:spPr>
          <a:xfrm>
            <a:off x="288325" y="1749024"/>
            <a:ext cx="4975654" cy="3693319"/>
          </a:xfrm>
          <a:prstGeom prst="rect">
            <a:avLst/>
          </a:prstGeom>
          <a:noFill/>
        </p:spPr>
        <p:txBody>
          <a:bodyPr wrap="square" rtlCol="0">
            <a:spAutoFit/>
          </a:bodyPr>
          <a:lstStyle/>
          <a:p>
            <a:r>
              <a:rPr lang="en-US" dirty="0" smtClean="0"/>
              <a:t>Example: New 2 meter Antenna and feed it with 120 feet of RG-8X cable (4.5 dB loss)</a:t>
            </a:r>
          </a:p>
          <a:p>
            <a:endParaRPr lang="en-US" dirty="0"/>
          </a:p>
          <a:p>
            <a:r>
              <a:rPr lang="en-US" dirty="0" smtClean="0"/>
              <a:t>Measure SWR at Transmitter as 2:1</a:t>
            </a:r>
          </a:p>
          <a:p>
            <a:endParaRPr lang="en-US" dirty="0"/>
          </a:p>
          <a:p>
            <a:r>
              <a:rPr lang="en-US" dirty="0" smtClean="0"/>
              <a:t>According to graph SWR at Antenna is Actually  20:1(7 dB loss) NOT 2:1</a:t>
            </a:r>
          </a:p>
          <a:p>
            <a:endParaRPr lang="en-US" dirty="0"/>
          </a:p>
          <a:p>
            <a:r>
              <a:rPr lang="en-US" dirty="0" smtClean="0"/>
              <a:t>Total loss of 11.5 dB – Less than 1/10 of your transmitter power is being radiated.</a:t>
            </a:r>
          </a:p>
          <a:p>
            <a:endParaRPr lang="en-US" dirty="0"/>
          </a:p>
          <a:p>
            <a:r>
              <a:rPr lang="en-US" dirty="0" smtClean="0"/>
              <a:t>Cable loss attenuates Reflective Power giving false SWR readings</a:t>
            </a:r>
            <a:endParaRPr lang="en-US" dirty="0"/>
          </a:p>
        </p:txBody>
      </p:sp>
      <p:sp>
        <p:nvSpPr>
          <p:cNvPr id="5" name="TextBox 4"/>
          <p:cNvSpPr txBox="1"/>
          <p:nvPr/>
        </p:nvSpPr>
        <p:spPr>
          <a:xfrm>
            <a:off x="593124" y="5626443"/>
            <a:ext cx="4431957" cy="369332"/>
          </a:xfrm>
          <a:prstGeom prst="rect">
            <a:avLst/>
          </a:prstGeom>
          <a:noFill/>
        </p:spPr>
        <p:txBody>
          <a:bodyPr wrap="square" rtlCol="0">
            <a:spAutoFit/>
          </a:bodyPr>
          <a:lstStyle/>
          <a:p>
            <a:r>
              <a:rPr lang="en-US" i="1" dirty="0" smtClean="0"/>
              <a:t>“Always measure SWR at Antenna”</a:t>
            </a:r>
            <a:endParaRPr lang="en-US" i="1" dirty="0"/>
          </a:p>
        </p:txBody>
      </p:sp>
      <p:cxnSp>
        <p:nvCxnSpPr>
          <p:cNvPr id="7" name="Straight Arrow Connector 6"/>
          <p:cNvCxnSpPr/>
          <p:nvPr/>
        </p:nvCxnSpPr>
        <p:spPr>
          <a:xfrm flipH="1">
            <a:off x="6639697" y="2833816"/>
            <a:ext cx="947352"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578811" y="2866768"/>
            <a:ext cx="8238" cy="285852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031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2712</TotalTime>
  <Words>652</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Standing Wave Ratio </vt:lpstr>
      <vt:lpstr>SWR – Standing Wave Ratio</vt:lpstr>
      <vt:lpstr>What is SWR</vt:lpstr>
      <vt:lpstr>Figure of Waveforms for a Mismatched System</vt:lpstr>
      <vt:lpstr>Prolong Transmission at High SWR</vt:lpstr>
      <vt:lpstr>SWR vs % Voltage Reflected</vt:lpstr>
      <vt:lpstr> What about Line Loss</vt:lpstr>
      <vt:lpstr>PowerPoint Presentation</vt:lpstr>
      <vt:lpstr>SWR Readings at Transmitter can be Misleading</vt:lpstr>
      <vt:lpstr>Ladder Line Works for High SWR</vt:lpstr>
      <vt:lpstr>Ladder Line Example for High SWR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Wave Ratio</dc:title>
  <dc:creator>Admin</dc:creator>
  <cp:lastModifiedBy>Admin</cp:lastModifiedBy>
  <cp:revision>63</cp:revision>
  <dcterms:created xsi:type="dcterms:W3CDTF">2025-08-24T17:39:01Z</dcterms:created>
  <dcterms:modified xsi:type="dcterms:W3CDTF">2025-11-06T22:17:21Z</dcterms:modified>
</cp:coreProperties>
</file>